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9" r:id="rId5"/>
    <p:sldId id="1207" r:id="rId6"/>
    <p:sldId id="1209" r:id="rId7"/>
    <p:sldId id="1210" r:id="rId8"/>
    <p:sldId id="1212" r:id="rId9"/>
    <p:sldId id="1217" r:id="rId10"/>
    <p:sldId id="1213" r:id="rId11"/>
    <p:sldId id="1218" r:id="rId12"/>
    <p:sldId id="1211" r:id="rId13"/>
    <p:sldId id="1214" r:id="rId14"/>
    <p:sldId id="1216" r:id="rId15"/>
    <p:sldId id="121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derson, Chris [HMPS]" initials="GC[" lastIdx="20" clrIdx="0">
    <p:extLst>
      <p:ext uri="{19B8F6BF-5375-455C-9EA6-DF929625EA0E}">
        <p15:presenceInfo xmlns:p15="http://schemas.microsoft.com/office/powerpoint/2012/main" userId="Gunderson, Chris [HMP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B2AC"/>
    <a:srgbClr val="6C9DD5"/>
    <a:srgbClr val="ED7D31"/>
    <a:srgbClr val="70AD47"/>
    <a:srgbClr val="C19ACF"/>
    <a:srgbClr val="D5ABFF"/>
    <a:srgbClr val="CC99FF"/>
    <a:srgbClr val="ECCEFE"/>
    <a:srgbClr val="CCCC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1CF094-3B5C-4266-AC8C-D870FBB053E1}" v="2" dt="2021-07-02T13:34:54.1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01"/>
    <p:restoredTop sz="96327"/>
  </p:normalViewPr>
  <p:slideViewPr>
    <p:cSldViewPr snapToGrid="0" snapToObjects="1" showGuides="1">
      <p:cViewPr varScale="1">
        <p:scale>
          <a:sx n="100" d="100"/>
          <a:sy n="100" d="100"/>
        </p:scale>
        <p:origin x="30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r>
              <a:rPr lang="en-GB" sz="1400"/>
              <a:t>Prisoners</a:t>
            </a:r>
            <a:r>
              <a:rPr lang="en-GB" sz="1400" baseline="0"/>
              <a:t> engaged in activity - Pre Covid</a:t>
            </a:r>
            <a:endParaRPr lang="en-GB" sz="1400"/>
          </a:p>
        </c:rich>
      </c:tx>
      <c:layout>
        <c:manualLayout>
          <c:xMode val="edge"/>
          <c:yMode val="edge"/>
          <c:x val="0.14179353423299154"/>
          <c:y val="6.1838730741567893E-4"/>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6"/>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F846-424A-B5B7-3E668DC741CA}"/>
              </c:ext>
            </c:extLst>
          </c:dPt>
          <c:dPt>
            <c:idx val="1"/>
            <c:bubble3D val="0"/>
            <c:spPr>
              <a:solidFill>
                <a:schemeClr val="accent2"/>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F846-424A-B5B7-3E668DC741CA}"/>
              </c:ext>
            </c:extLst>
          </c:dPt>
          <c:dPt>
            <c:idx val="2"/>
            <c:bubble3D val="0"/>
            <c:explosion val="20"/>
            <c:spPr>
              <a:solidFill>
                <a:srgbClr val="FF000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F846-424A-B5B7-3E668DC741CA}"/>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'Regime Comparison'!$K$23:$K$25</c:f>
              <c:strCache>
                <c:ptCount val="3"/>
                <c:pt idx="0">
                  <c:v>Full Time</c:v>
                </c:pt>
                <c:pt idx="1">
                  <c:v>Part Time</c:v>
                </c:pt>
                <c:pt idx="2">
                  <c:v>Unemployed</c:v>
                </c:pt>
              </c:strCache>
            </c:strRef>
          </c:cat>
          <c:val>
            <c:numRef>
              <c:f>'Regime Comparison'!$N$23:$N$25</c:f>
              <c:numCache>
                <c:formatCode>0%</c:formatCode>
                <c:ptCount val="3"/>
                <c:pt idx="0">
                  <c:v>0.67018072289156627</c:v>
                </c:pt>
                <c:pt idx="1">
                  <c:v>0.15060240963855423</c:v>
                </c:pt>
                <c:pt idx="2">
                  <c:v>0.17921686746987953</c:v>
                </c:pt>
              </c:numCache>
            </c:numRef>
          </c:val>
          <c:extLst>
            <c:ext xmlns:c16="http://schemas.microsoft.com/office/drawing/2014/chart" uri="{C3380CC4-5D6E-409C-BE32-E72D297353CC}">
              <c16:uniqueId val="{00000006-F846-424A-B5B7-3E668DC741C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1">
          <a:solidFill>
            <a:schemeClr val="bg1"/>
          </a:solidFill>
          <a:effectLst>
            <a:outerShdw blurRad="50800" dist="38100" dir="2700000" algn="tl" rotWithShape="0">
              <a:prstClr val="black">
                <a:alpha val="40000"/>
              </a:prstClr>
            </a:outerShdw>
          </a:effectLs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r>
              <a:rPr lang="en-GB" sz="1400"/>
              <a:t>Prisoners</a:t>
            </a:r>
            <a:r>
              <a:rPr lang="en-GB" sz="1400" baseline="0"/>
              <a:t> engaged in activity - Stage 1</a:t>
            </a:r>
            <a:endParaRPr lang="en-GB" sz="1400"/>
          </a:p>
        </c:rich>
      </c:tx>
      <c:layout>
        <c:manualLayout>
          <c:xMode val="edge"/>
          <c:yMode val="edge"/>
          <c:x val="0.14638197584103455"/>
          <c:y val="8.1300312321295042E-3"/>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6596150123388193"/>
          <c:y val="0.24209009009009011"/>
          <c:w val="0.7812625300115299"/>
          <c:h val="0.59544896077179543"/>
        </c:manualLayout>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6"/>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E37-424E-BAA2-B4217916C550}"/>
              </c:ext>
            </c:extLst>
          </c:dPt>
          <c:dPt>
            <c:idx val="1"/>
            <c:bubble3D val="0"/>
            <c:spPr>
              <a:solidFill>
                <a:schemeClr val="accent2"/>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E37-424E-BAA2-B4217916C550}"/>
              </c:ext>
            </c:extLst>
          </c:dPt>
          <c:dPt>
            <c:idx val="2"/>
            <c:bubble3D val="0"/>
            <c:explosion val="15"/>
            <c:spPr>
              <a:solidFill>
                <a:srgbClr val="FF000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E37-424E-BAA2-B4217916C550}"/>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'Regime Comparison'!$K$23:$K$25</c:f>
              <c:strCache>
                <c:ptCount val="3"/>
                <c:pt idx="0">
                  <c:v>Full Time</c:v>
                </c:pt>
                <c:pt idx="1">
                  <c:v>Part Time</c:v>
                </c:pt>
                <c:pt idx="2">
                  <c:v>Unemployed</c:v>
                </c:pt>
              </c:strCache>
            </c:strRef>
          </c:cat>
          <c:val>
            <c:numRef>
              <c:f>'Regime Comparison'!$N$32:$N$34</c:f>
              <c:numCache>
                <c:formatCode>0%</c:formatCode>
                <c:ptCount val="3"/>
                <c:pt idx="0">
                  <c:v>0.11144578313253012</c:v>
                </c:pt>
                <c:pt idx="1">
                  <c:v>0.77108433734939763</c:v>
                </c:pt>
                <c:pt idx="2">
                  <c:v>0.11746987951807229</c:v>
                </c:pt>
              </c:numCache>
            </c:numRef>
          </c:val>
          <c:extLst>
            <c:ext xmlns:c16="http://schemas.microsoft.com/office/drawing/2014/chart" uri="{C3380CC4-5D6E-409C-BE32-E72D297353CC}">
              <c16:uniqueId val="{00000006-1E37-424E-BAA2-B4217916C55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1">
          <a:solidFill>
            <a:schemeClr val="bg1"/>
          </a:solidFill>
          <a:effectLst>
            <a:outerShdw blurRad="50800" dist="38100" dir="2700000" algn="tl" rotWithShape="0">
              <a:prstClr val="black">
                <a:alpha val="40000"/>
              </a:prstClr>
            </a:outerShdw>
          </a:effectLst>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r>
              <a:rPr lang="en-GB" sz="1400"/>
              <a:t>Prisoners</a:t>
            </a:r>
            <a:r>
              <a:rPr lang="en-GB" sz="1400" baseline="0"/>
              <a:t> engaged in activity - Pre Covid</a:t>
            </a:r>
            <a:endParaRPr lang="en-GB" sz="1400"/>
          </a:p>
        </c:rich>
      </c:tx>
      <c:layout>
        <c:manualLayout>
          <c:xMode val="edge"/>
          <c:yMode val="edge"/>
          <c:x val="0.12325272009414302"/>
          <c:y val="1.9602228330730241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6"/>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8D-4CD7-A978-BF0F2917B90C}"/>
              </c:ext>
            </c:extLst>
          </c:dPt>
          <c:dPt>
            <c:idx val="1"/>
            <c:bubble3D val="0"/>
            <c:spPr>
              <a:solidFill>
                <a:schemeClr val="accent2"/>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8D-4CD7-A978-BF0F2917B90C}"/>
              </c:ext>
            </c:extLst>
          </c:dPt>
          <c:dPt>
            <c:idx val="2"/>
            <c:bubble3D val="0"/>
            <c:explosion val="20"/>
            <c:spPr>
              <a:solidFill>
                <a:srgbClr val="FF000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8D-4CD7-A978-BF0F2917B90C}"/>
              </c:ext>
            </c:extLst>
          </c:dPt>
          <c:dLbls>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'Regime Comparison'!$K$23:$K$25</c:f>
              <c:strCache>
                <c:ptCount val="3"/>
                <c:pt idx="0">
                  <c:v>Full Time</c:v>
                </c:pt>
                <c:pt idx="1">
                  <c:v>Part Time</c:v>
                </c:pt>
                <c:pt idx="2">
                  <c:v>Unemployed</c:v>
                </c:pt>
              </c:strCache>
            </c:strRef>
          </c:cat>
          <c:val>
            <c:numRef>
              <c:f>'Regime Comparison'!$N$23:$N$25</c:f>
              <c:numCache>
                <c:formatCode>0%</c:formatCode>
                <c:ptCount val="3"/>
                <c:pt idx="0">
                  <c:v>0.73170731707317072</c:v>
                </c:pt>
                <c:pt idx="1">
                  <c:v>0</c:v>
                </c:pt>
                <c:pt idx="2">
                  <c:v>0.26829268292682928</c:v>
                </c:pt>
              </c:numCache>
            </c:numRef>
          </c:val>
          <c:extLst>
            <c:ext xmlns:c16="http://schemas.microsoft.com/office/drawing/2014/chart" uri="{C3380CC4-5D6E-409C-BE32-E72D297353CC}">
              <c16:uniqueId val="{00000006-7D8D-4CD7-A978-BF0F2917B90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1">
          <a:solidFill>
            <a:schemeClr val="bg1"/>
          </a:solidFill>
          <a:effectLst>
            <a:outerShdw blurRad="50800" dist="38100" dir="2700000" algn="tl" rotWithShape="0">
              <a:prstClr val="black">
                <a:alpha val="40000"/>
              </a:prstClr>
            </a:outerShdw>
          </a:effectLs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r>
              <a:rPr lang="en-GB" sz="1400"/>
              <a:t>Prisoners</a:t>
            </a:r>
            <a:r>
              <a:rPr lang="en-GB" sz="1400" baseline="0"/>
              <a:t> engaged in activity - Stage 1</a:t>
            </a:r>
            <a:endParaRPr lang="en-GB" sz="1400"/>
          </a:p>
        </c:rich>
      </c:tx>
      <c:layout>
        <c:manualLayout>
          <c:xMode val="edge"/>
          <c:yMode val="edge"/>
          <c:x val="0.11779969721923557"/>
          <c:y val="2.7017420500080904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6596150123388193"/>
          <c:y val="0.24209009009009011"/>
          <c:w val="0.7812625300115299"/>
          <c:h val="0.59544896077179543"/>
        </c:manualLayout>
      </c:layout>
      <c:pieChart>
        <c:varyColors val="1"/>
        <c:ser>
          <c:idx val="0"/>
          <c:order val="0"/>
          <c:spPr>
            <a:effectLst>
              <a:outerShdw blurRad="50800" dist="38100" dir="2700000" algn="tl" rotWithShape="0">
                <a:prstClr val="black">
                  <a:alpha val="40000"/>
                </a:prstClr>
              </a:outerShdw>
            </a:effectLst>
          </c:spPr>
          <c:dPt>
            <c:idx val="0"/>
            <c:bubble3D val="0"/>
            <c:spPr>
              <a:solidFill>
                <a:schemeClr val="accent6"/>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F4D-4953-961A-F6BF4B59CE22}"/>
              </c:ext>
            </c:extLst>
          </c:dPt>
          <c:dPt>
            <c:idx val="1"/>
            <c:bubble3D val="0"/>
            <c:spPr>
              <a:solidFill>
                <a:schemeClr val="accent2"/>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F4D-4953-961A-F6BF4B59CE22}"/>
              </c:ext>
            </c:extLst>
          </c:dPt>
          <c:dPt>
            <c:idx val="2"/>
            <c:bubble3D val="0"/>
            <c:explosion val="15"/>
            <c:spPr>
              <a:solidFill>
                <a:srgbClr val="FF000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EF4D-4953-961A-F6BF4B59CE22}"/>
              </c:ext>
            </c:extLst>
          </c:dPt>
          <c:dLbls>
            <c:dLbl>
              <c:idx val="2"/>
              <c:delete val="1"/>
              <c:extLst>
                <c:ext xmlns:c15="http://schemas.microsoft.com/office/drawing/2012/chart" uri="{CE6537A1-D6FC-4f65-9D91-7224C49458BB}"/>
                <c:ext xmlns:c16="http://schemas.microsoft.com/office/drawing/2014/chart" uri="{C3380CC4-5D6E-409C-BE32-E72D297353CC}">
                  <c16:uniqueId val="{00000005-EF4D-4953-961A-F6BF4B59CE22}"/>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'Regime Comparison'!$K$23:$K$25</c:f>
              <c:strCache>
                <c:ptCount val="3"/>
                <c:pt idx="0">
                  <c:v>Full Time</c:v>
                </c:pt>
                <c:pt idx="1">
                  <c:v>Part Time</c:v>
                </c:pt>
                <c:pt idx="2">
                  <c:v>Unemployed</c:v>
                </c:pt>
              </c:strCache>
            </c:strRef>
          </c:cat>
          <c:val>
            <c:numRef>
              <c:f>'Regime Comparison'!$N$32:$N$34</c:f>
              <c:numCache>
                <c:formatCode>0%</c:formatCode>
                <c:ptCount val="3"/>
                <c:pt idx="0">
                  <c:v>0.29268292682926828</c:v>
                </c:pt>
                <c:pt idx="1">
                  <c:v>0.70731707317073167</c:v>
                </c:pt>
                <c:pt idx="2">
                  <c:v>0</c:v>
                </c:pt>
              </c:numCache>
            </c:numRef>
          </c:val>
          <c:extLst>
            <c:ext xmlns:c16="http://schemas.microsoft.com/office/drawing/2014/chart" uri="{C3380CC4-5D6E-409C-BE32-E72D297353CC}">
              <c16:uniqueId val="{00000006-EF4D-4953-961A-F6BF4B59CE2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b="1">
          <a:solidFill>
            <a:schemeClr val="bg1"/>
          </a:solidFill>
          <a:effectLst>
            <a:outerShdw blurRad="50800" dist="38100" dir="2700000" algn="tl" rotWithShape="0">
              <a:prstClr val="black">
                <a:alpha val="40000"/>
              </a:prstClr>
            </a:outerShdw>
          </a:effectLs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7/5/2021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2</a:t>
            </a:fld>
            <a:endParaRPr lang="en-GB"/>
          </a:p>
        </p:txBody>
      </p:sp>
    </p:spTree>
    <p:extLst>
      <p:ext uri="{BB962C8B-B14F-4D97-AF65-F5344CB8AC3E}">
        <p14:creationId xmlns:p14="http://schemas.microsoft.com/office/powerpoint/2010/main" val="3325914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11</a:t>
            </a:fld>
            <a:endParaRPr lang="en-GB"/>
          </a:p>
        </p:txBody>
      </p:sp>
    </p:spTree>
    <p:extLst>
      <p:ext uri="{BB962C8B-B14F-4D97-AF65-F5344CB8AC3E}">
        <p14:creationId xmlns:p14="http://schemas.microsoft.com/office/powerpoint/2010/main" val="3719741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12</a:t>
            </a:fld>
            <a:endParaRPr lang="en-GB"/>
          </a:p>
        </p:txBody>
      </p:sp>
    </p:spTree>
    <p:extLst>
      <p:ext uri="{BB962C8B-B14F-4D97-AF65-F5344CB8AC3E}">
        <p14:creationId xmlns:p14="http://schemas.microsoft.com/office/powerpoint/2010/main" val="121451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3</a:t>
            </a:fld>
            <a:endParaRPr lang="en-GB"/>
          </a:p>
        </p:txBody>
      </p:sp>
    </p:spTree>
    <p:extLst>
      <p:ext uri="{BB962C8B-B14F-4D97-AF65-F5344CB8AC3E}">
        <p14:creationId xmlns:p14="http://schemas.microsoft.com/office/powerpoint/2010/main" val="1098258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4</a:t>
            </a:fld>
            <a:endParaRPr lang="en-GB"/>
          </a:p>
        </p:txBody>
      </p:sp>
    </p:spTree>
    <p:extLst>
      <p:ext uri="{BB962C8B-B14F-4D97-AF65-F5344CB8AC3E}">
        <p14:creationId xmlns:p14="http://schemas.microsoft.com/office/powerpoint/2010/main" val="391819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5</a:t>
            </a:fld>
            <a:endParaRPr lang="en-GB"/>
          </a:p>
        </p:txBody>
      </p:sp>
    </p:spTree>
    <p:extLst>
      <p:ext uri="{BB962C8B-B14F-4D97-AF65-F5344CB8AC3E}">
        <p14:creationId xmlns:p14="http://schemas.microsoft.com/office/powerpoint/2010/main" val="183998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6</a:t>
            </a:fld>
            <a:endParaRPr lang="en-GB"/>
          </a:p>
        </p:txBody>
      </p:sp>
    </p:spTree>
    <p:extLst>
      <p:ext uri="{BB962C8B-B14F-4D97-AF65-F5344CB8AC3E}">
        <p14:creationId xmlns:p14="http://schemas.microsoft.com/office/powerpoint/2010/main" val="103867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7</a:t>
            </a:fld>
            <a:endParaRPr lang="en-GB"/>
          </a:p>
        </p:txBody>
      </p:sp>
    </p:spTree>
    <p:extLst>
      <p:ext uri="{BB962C8B-B14F-4D97-AF65-F5344CB8AC3E}">
        <p14:creationId xmlns:p14="http://schemas.microsoft.com/office/powerpoint/2010/main" val="408482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8</a:t>
            </a:fld>
            <a:endParaRPr lang="en-GB"/>
          </a:p>
        </p:txBody>
      </p:sp>
    </p:spTree>
    <p:extLst>
      <p:ext uri="{BB962C8B-B14F-4D97-AF65-F5344CB8AC3E}">
        <p14:creationId xmlns:p14="http://schemas.microsoft.com/office/powerpoint/2010/main" val="369954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9</a:t>
            </a:fld>
            <a:endParaRPr lang="en-GB"/>
          </a:p>
        </p:txBody>
      </p:sp>
    </p:spTree>
    <p:extLst>
      <p:ext uri="{BB962C8B-B14F-4D97-AF65-F5344CB8AC3E}">
        <p14:creationId xmlns:p14="http://schemas.microsoft.com/office/powerpoint/2010/main" val="1021618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B8C77B-173D-4B2C-BA61-301F0F09168A}" type="slidenum">
              <a:rPr lang="en-GB" smtClean="0"/>
              <a:t>10</a:t>
            </a:fld>
            <a:endParaRPr lang="en-GB"/>
          </a:p>
        </p:txBody>
      </p:sp>
    </p:spTree>
    <p:extLst>
      <p:ext uri="{BB962C8B-B14F-4D97-AF65-F5344CB8AC3E}">
        <p14:creationId xmlns:p14="http://schemas.microsoft.com/office/powerpoint/2010/main" val="2554453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16.sv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34.svg"/><Relationship Id="rId5" Type="http://schemas.openxmlformats.org/officeDocument/2006/relationships/image" Target="../media/image14.sv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svg"/><Relationship Id="rId11" Type="http://schemas.openxmlformats.org/officeDocument/2006/relationships/image" Target="../media/image22.svg"/><Relationship Id="rId5" Type="http://schemas.openxmlformats.org/officeDocument/2006/relationships/image" Target="../media/image11.png"/><Relationship Id="rId10" Type="http://schemas.openxmlformats.org/officeDocument/2006/relationships/image" Target="../media/image21.png"/><Relationship Id="rId4" Type="http://schemas.openxmlformats.org/officeDocument/2006/relationships/image" Target="../media/image10.sv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8.svg"/><Relationship Id="rId5" Type="http://schemas.openxmlformats.org/officeDocument/2006/relationships/image" Target="../media/image6.sv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30.svg"/><Relationship Id="rId5" Type="http://schemas.openxmlformats.org/officeDocument/2006/relationships/image" Target="../media/image6.sv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34.svg"/><Relationship Id="rId5" Type="http://schemas.openxmlformats.org/officeDocument/2006/relationships/image" Target="../media/image6.svg"/><Relationship Id="rId10"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0359E2-6FC0-431A-937C-80C41BFBF432}"/>
              </a:ext>
            </a:extLst>
          </p:cNvPr>
          <p:cNvSpPr txBox="1">
            <a:spLocks/>
          </p:cNvSpPr>
          <p:nvPr/>
        </p:nvSpPr>
        <p:spPr bwMode="auto">
          <a:xfrm>
            <a:off x="291250" y="1642634"/>
            <a:ext cx="10111546" cy="2398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32500" lnSpcReduction="20000"/>
          </a:bodyPr>
          <a:lstStyle>
            <a:lvl1pPr algn="l" rtl="0" eaLnBrk="1" fontAlgn="base" hangingPunct="1">
              <a:lnSpc>
                <a:spcPct val="90000"/>
              </a:lnSpc>
              <a:spcBef>
                <a:spcPct val="0"/>
              </a:spcBef>
              <a:spcAft>
                <a:spcPct val="0"/>
              </a:spcAft>
              <a:defRPr sz="24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2pPr>
            <a:lvl3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3pPr>
            <a:lvl4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4pPr>
            <a:lvl5pPr algn="l" rtl="0" eaLnBrk="1" fontAlgn="base" hangingPunct="1">
              <a:lnSpc>
                <a:spcPct val="90000"/>
              </a:lnSpc>
              <a:spcBef>
                <a:spcPct val="0"/>
              </a:spcBef>
              <a:spcAft>
                <a:spcPct val="0"/>
              </a:spcAft>
              <a:defRPr sz="2500" b="1">
                <a:solidFill>
                  <a:schemeClr val="tx2"/>
                </a:solidFill>
                <a:latin typeface="Arial" panose="020B0604020202020204" pitchFamily="34" charset="0"/>
              </a:defRPr>
            </a:lvl5pPr>
            <a:lvl6pPr marL="4572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2500" b="1">
                <a:solidFill>
                  <a:schemeClr val="tx2"/>
                </a:solidFill>
                <a:latin typeface="Arial" panose="020B0604020202020204" pitchFamily="34" charset="0"/>
              </a:defRPr>
            </a:lvl9pPr>
          </a:lstStyle>
          <a:p>
            <a:r>
              <a:rPr lang="en-GB" sz="14400" dirty="0">
                <a:solidFill>
                  <a:srgbClr val="515C98"/>
                </a:solidFill>
                <a:cs typeface="Calibri" panose="020F0502020204030204" pitchFamily="34" charset="0"/>
              </a:rPr>
              <a:t>Prison Reform</a:t>
            </a:r>
          </a:p>
          <a:p>
            <a:endParaRPr lang="en-GB" sz="14400" dirty="0">
              <a:solidFill>
                <a:srgbClr val="515C98"/>
              </a:solidFill>
              <a:cs typeface="Calibri" panose="020F0502020204030204" pitchFamily="34" charset="0"/>
            </a:endParaRPr>
          </a:p>
          <a:p>
            <a:endParaRPr lang="en-GB" sz="14400" dirty="0">
              <a:solidFill>
                <a:srgbClr val="515C98"/>
              </a:solidFill>
              <a:cs typeface="Calibri" panose="020F0502020204030204" pitchFamily="34" charset="0"/>
            </a:endParaRPr>
          </a:p>
          <a:p>
            <a:endParaRPr lang="en-GB" sz="8300" dirty="0">
              <a:solidFill>
                <a:srgbClr val="515C98"/>
              </a:solidFill>
              <a:cs typeface="Calibri" panose="020F0502020204030204" pitchFamily="34" charset="0"/>
            </a:endParaRPr>
          </a:p>
          <a:p>
            <a:r>
              <a:rPr lang="en-GB" sz="8300" dirty="0">
                <a:solidFill>
                  <a:srgbClr val="515C98"/>
                </a:solidFill>
                <a:cs typeface="Calibri" panose="020F0502020204030204" pitchFamily="34" charset="0"/>
              </a:rPr>
              <a:t>Stage 1 Benefits Mapping Feedback</a:t>
            </a:r>
            <a:endParaRPr lang="en-GB" sz="4000" dirty="0">
              <a:solidFill>
                <a:schemeClr val="tx2"/>
              </a:solidFill>
              <a:cs typeface="Calibri" panose="020F0502020204030204" pitchFamily="34" charset="0"/>
            </a:endParaRPr>
          </a:p>
        </p:txBody>
      </p:sp>
      <p:sp>
        <p:nvSpPr>
          <p:cNvPr id="4" name="TextBox 3">
            <a:extLst>
              <a:ext uri="{FF2B5EF4-FFF2-40B4-BE49-F238E27FC236}">
                <a16:creationId xmlns:a16="http://schemas.microsoft.com/office/drawing/2014/main" id="{80784EF2-FC3E-4D57-A3BE-776C737B6CB0}"/>
              </a:ext>
            </a:extLst>
          </p:cNvPr>
          <p:cNvSpPr txBox="1"/>
          <p:nvPr/>
        </p:nvSpPr>
        <p:spPr>
          <a:xfrm>
            <a:off x="291250" y="5626519"/>
            <a:ext cx="5833557" cy="400110"/>
          </a:xfrm>
          <a:prstGeom prst="rect">
            <a:avLst/>
          </a:prstGeom>
          <a:noFill/>
        </p:spPr>
        <p:txBody>
          <a:bodyPr wrap="square" rtlCol="0">
            <a:spAutoFit/>
          </a:bodyPr>
          <a:lstStyle/>
          <a:p>
            <a:r>
              <a:rPr lang="en-GB" sz="1000" b="1" i="1" dirty="0">
                <a:solidFill>
                  <a:srgbClr val="1AA190"/>
                </a:solidFill>
                <a:latin typeface="+mj-lt"/>
              </a:rPr>
              <a:t>HMPPS Resource &amp; Process Reform Group:</a:t>
            </a:r>
          </a:p>
          <a:p>
            <a:r>
              <a:rPr lang="en-GB" sz="1000" b="1" dirty="0">
                <a:solidFill>
                  <a:srgbClr val="7030A0"/>
                </a:solidFill>
                <a:latin typeface="+mj-lt"/>
              </a:rPr>
              <a:t>The </a:t>
            </a:r>
            <a:r>
              <a:rPr lang="en-GB" sz="1000" b="1" i="1" dirty="0">
                <a:solidFill>
                  <a:srgbClr val="7030A0"/>
                </a:solidFill>
                <a:latin typeface="+mj-lt"/>
              </a:rPr>
              <a:t>right</a:t>
            </a:r>
            <a:r>
              <a:rPr lang="en-GB" sz="1000" b="1" dirty="0">
                <a:solidFill>
                  <a:srgbClr val="7030A0"/>
                </a:solidFill>
                <a:latin typeface="+mj-lt"/>
              </a:rPr>
              <a:t> people, in the </a:t>
            </a:r>
            <a:r>
              <a:rPr lang="en-GB" sz="1000" b="1" i="1" dirty="0">
                <a:solidFill>
                  <a:srgbClr val="7030A0"/>
                </a:solidFill>
                <a:latin typeface="+mj-lt"/>
              </a:rPr>
              <a:t>right </a:t>
            </a:r>
            <a:r>
              <a:rPr lang="en-GB" sz="1000" b="1" dirty="0">
                <a:solidFill>
                  <a:srgbClr val="7030A0"/>
                </a:solidFill>
                <a:latin typeface="+mj-lt"/>
              </a:rPr>
              <a:t>places, doing the </a:t>
            </a:r>
            <a:r>
              <a:rPr lang="en-GB" sz="1000" b="1" i="1" dirty="0">
                <a:solidFill>
                  <a:srgbClr val="7030A0"/>
                </a:solidFill>
                <a:latin typeface="+mj-lt"/>
              </a:rPr>
              <a:t>right </a:t>
            </a:r>
            <a:r>
              <a:rPr lang="en-GB" sz="1000" b="1" dirty="0">
                <a:solidFill>
                  <a:srgbClr val="7030A0"/>
                </a:solidFill>
                <a:latin typeface="+mj-lt"/>
              </a:rPr>
              <a:t>things, in the </a:t>
            </a:r>
            <a:r>
              <a:rPr lang="en-GB" sz="1000" b="1" i="1" dirty="0">
                <a:solidFill>
                  <a:srgbClr val="7030A0"/>
                </a:solidFill>
                <a:latin typeface="+mj-lt"/>
              </a:rPr>
              <a:t>right </a:t>
            </a:r>
            <a:r>
              <a:rPr lang="en-GB" sz="1000" b="1" dirty="0">
                <a:solidFill>
                  <a:srgbClr val="7030A0"/>
                </a:solidFill>
                <a:latin typeface="+mj-lt"/>
              </a:rPr>
              <a:t>ways.</a:t>
            </a:r>
          </a:p>
        </p:txBody>
      </p:sp>
    </p:spTree>
    <p:extLst>
      <p:ext uri="{BB962C8B-B14F-4D97-AF65-F5344CB8AC3E}">
        <p14:creationId xmlns:p14="http://schemas.microsoft.com/office/powerpoint/2010/main" val="102226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209550" y="566921"/>
            <a:ext cx="5270587" cy="5310517"/>
          </a:xfrm>
          <a:prstGeom prst="rect">
            <a:avLst/>
          </a:prstGeom>
          <a:solidFill>
            <a:srgbClr val="59B2A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209551" y="576745"/>
            <a:ext cx="5270586" cy="5262979"/>
          </a:xfrm>
          <a:prstGeom prst="rect">
            <a:avLst/>
          </a:prstGeom>
          <a:noFill/>
        </p:spPr>
        <p:txBody>
          <a:bodyPr wrap="square">
            <a:spAutoFit/>
          </a:bodyPr>
          <a:lstStyle/>
          <a:p>
            <a:pPr algn="just"/>
            <a:r>
              <a:rPr lang="en-GB" sz="1600" dirty="0">
                <a:latin typeface="+mj-lt"/>
              </a:rPr>
              <a:t>When comparing Stage 1 plans to pre-Covid delivery it is important to consider historic delivery issues.</a:t>
            </a:r>
          </a:p>
          <a:p>
            <a:pPr algn="just"/>
            <a:endParaRPr lang="en-GB" sz="1600" dirty="0">
              <a:latin typeface="+mj-lt"/>
            </a:endParaRPr>
          </a:p>
          <a:p>
            <a:pPr algn="just"/>
            <a:r>
              <a:rPr lang="en-GB" sz="1600" dirty="0">
                <a:latin typeface="+mj-lt"/>
              </a:rPr>
              <a:t>Governor freedoms enabled changes to previously prescribed national core days, in some cases this had already reduced regime delivery below organisational expectations.</a:t>
            </a:r>
          </a:p>
          <a:p>
            <a:pPr algn="just"/>
            <a:endParaRPr lang="en-GB" sz="1600" dirty="0">
              <a:latin typeface="+mj-lt"/>
            </a:endParaRPr>
          </a:p>
          <a:p>
            <a:pPr algn="just"/>
            <a:r>
              <a:rPr lang="en-GB" sz="1600" dirty="0">
                <a:latin typeface="+mj-lt"/>
              </a:rPr>
              <a:t>Non-productive levels (staff absences) were routinely c6% above funded profiled levels and required prisons to curtail regimes through the use of Regime Management Plans. This was compounded where prisons had limited flexible tasks that did not impact on regime.</a:t>
            </a:r>
          </a:p>
          <a:p>
            <a:pPr algn="just"/>
            <a:endParaRPr lang="en-GB" sz="1600" dirty="0">
              <a:latin typeface="+mj-lt"/>
            </a:endParaRPr>
          </a:p>
          <a:p>
            <a:pPr algn="just"/>
            <a:r>
              <a:rPr lang="en-GB" sz="1600" dirty="0">
                <a:latin typeface="+mj-lt"/>
              </a:rPr>
              <a:t>Poor scheduling of activity meant that there were often regime clashes such as paid activity, visits and medical appointments, being scheduled at the same time. </a:t>
            </a:r>
          </a:p>
          <a:p>
            <a:pPr algn="just"/>
            <a:endParaRPr lang="en-GB" sz="1600" dirty="0">
              <a:latin typeface="+mj-lt"/>
            </a:endParaRPr>
          </a:p>
          <a:p>
            <a:pPr algn="just"/>
            <a:r>
              <a:rPr lang="en-GB" sz="1600" dirty="0">
                <a:latin typeface="+mj-lt"/>
              </a:rPr>
              <a:t>Poor prisoner engagement led to reduced uptake in planned activity.</a:t>
            </a: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Regime counterfactual and future delivery risks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7ADCA15-C968-4BD0-9E90-6840853D778F}"/>
              </a:ext>
            </a:extLst>
          </p:cNvPr>
          <p:cNvGrpSpPr/>
          <p:nvPr/>
        </p:nvGrpSpPr>
        <p:grpSpPr>
          <a:xfrm>
            <a:off x="291761" y="5907857"/>
            <a:ext cx="891358" cy="472509"/>
            <a:chOff x="228600" y="2730520"/>
            <a:chExt cx="891358" cy="472509"/>
          </a:xfrm>
        </p:grpSpPr>
        <p:pic>
          <p:nvPicPr>
            <p:cNvPr id="3" name="Graphic 2" descr="Tools outline">
              <a:extLst>
                <a:ext uri="{FF2B5EF4-FFF2-40B4-BE49-F238E27FC236}">
                  <a16:creationId xmlns:a16="http://schemas.microsoft.com/office/drawing/2014/main" id="{EA06137A-1AEF-4746-99A4-0600B8EB20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64" y="2759029"/>
              <a:ext cx="422994" cy="422994"/>
            </a:xfrm>
            <a:prstGeom prst="rect">
              <a:avLst/>
            </a:prstGeom>
          </p:spPr>
        </p:pic>
        <p:pic>
          <p:nvPicPr>
            <p:cNvPr id="14" name="Graphic 13" descr="Classroom outline">
              <a:extLst>
                <a:ext uri="{FF2B5EF4-FFF2-40B4-BE49-F238E27FC236}">
                  <a16:creationId xmlns:a16="http://schemas.microsoft.com/office/drawing/2014/main" id="{83CB10D2-19C8-40E3-8B73-FB3FDDF96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600" y="2730520"/>
              <a:ext cx="472509" cy="472509"/>
            </a:xfrm>
            <a:prstGeom prst="rect">
              <a:avLst/>
            </a:prstGeom>
          </p:spPr>
        </p:pic>
      </p:grp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7"/>
          <a:stretch>
            <a:fillRect/>
          </a:stretch>
        </p:blipFill>
        <p:spPr>
          <a:xfrm>
            <a:off x="1326811" y="5907857"/>
            <a:ext cx="2089150" cy="481393"/>
          </a:xfrm>
          <a:prstGeom prst="rect">
            <a:avLst/>
          </a:prstGeom>
        </p:spPr>
      </p:pic>
      <p:sp>
        <p:nvSpPr>
          <p:cNvPr id="17" name="Rectangle 16">
            <a:extLst>
              <a:ext uri="{FF2B5EF4-FFF2-40B4-BE49-F238E27FC236}">
                <a16:creationId xmlns:a16="http://schemas.microsoft.com/office/drawing/2014/main" id="{E84E38ED-9A9C-447B-927D-F99B73E79911}"/>
              </a:ext>
            </a:extLst>
          </p:cNvPr>
          <p:cNvSpPr/>
          <p:nvPr/>
        </p:nvSpPr>
        <p:spPr>
          <a:xfrm>
            <a:off x="5561555" y="576745"/>
            <a:ext cx="6576165" cy="5509200"/>
          </a:xfrm>
          <a:prstGeom prst="rect">
            <a:avLst/>
          </a:prstGeom>
          <a:noFill/>
        </p:spPr>
        <p:txBody>
          <a:bodyPr wrap="square">
            <a:spAutoFit/>
          </a:bodyPr>
          <a:lstStyle/>
          <a:p>
            <a:pPr algn="just"/>
            <a:r>
              <a:rPr lang="en-GB" sz="1600" dirty="0">
                <a:latin typeface="+mj-lt"/>
              </a:rPr>
              <a:t>Part time work will increase engagement opportunity however:</a:t>
            </a:r>
          </a:p>
          <a:p>
            <a:pPr marL="285750" indent="-285750" algn="just">
              <a:buFont typeface="Arial" panose="020B0604020202020204" pitchFamily="34" charset="0"/>
              <a:buChar char="•"/>
            </a:pPr>
            <a:r>
              <a:rPr lang="en-GB" sz="1600" dirty="0">
                <a:latin typeface="+mj-lt"/>
              </a:rPr>
              <a:t>Core day design will need to provide equitable AM and PM session lengths </a:t>
            </a:r>
          </a:p>
          <a:p>
            <a:pPr marL="285750" indent="-285750" algn="just">
              <a:buFont typeface="Arial" panose="020B0604020202020204" pitchFamily="34" charset="0"/>
              <a:buChar char="•"/>
            </a:pPr>
            <a:r>
              <a:rPr lang="en-GB" sz="1600" dirty="0">
                <a:latin typeface="+mj-lt"/>
              </a:rPr>
              <a:t>Good scheduling of activity will be required to maximise regime opportunity and prevent regime clashes</a:t>
            </a:r>
          </a:p>
          <a:p>
            <a:pPr marL="285750" indent="-285750" algn="just">
              <a:buFont typeface="Arial" panose="020B0604020202020204" pitchFamily="34" charset="0"/>
              <a:buChar char="•"/>
            </a:pPr>
            <a:r>
              <a:rPr lang="en-GB" sz="1600" dirty="0">
                <a:latin typeface="+mj-lt"/>
              </a:rPr>
              <a:t>Broadening the scope of what is considered purposeful activity will enable prisons to better supplement part time paid activity</a:t>
            </a:r>
          </a:p>
          <a:p>
            <a:pPr algn="just"/>
            <a:endParaRPr lang="en-GB" sz="1600" dirty="0">
              <a:latin typeface="+mj-lt"/>
            </a:endParaRPr>
          </a:p>
          <a:p>
            <a:pPr algn="just"/>
            <a:r>
              <a:rPr lang="en-GB" sz="1600" dirty="0">
                <a:latin typeface="+mj-lt"/>
              </a:rPr>
              <a:t>The lower starting point for delivery could be further impacted where:</a:t>
            </a:r>
          </a:p>
          <a:p>
            <a:pPr marL="285750" indent="-285750" algn="just">
              <a:buFont typeface="Arial" panose="020B0604020202020204" pitchFamily="34" charset="0"/>
              <a:buChar char="•"/>
            </a:pPr>
            <a:r>
              <a:rPr lang="en-GB" sz="1600" dirty="0">
                <a:latin typeface="+mj-lt"/>
              </a:rPr>
              <a:t>Core days do not provide realistic time to deliver planned regimes</a:t>
            </a:r>
          </a:p>
          <a:p>
            <a:pPr marL="285750" indent="-285750" algn="just">
              <a:buFont typeface="Arial" panose="020B0604020202020204" pitchFamily="34" charset="0"/>
              <a:buChar char="•"/>
            </a:pPr>
            <a:r>
              <a:rPr lang="en-GB" sz="1600" dirty="0">
                <a:latin typeface="+mj-lt"/>
              </a:rPr>
              <a:t>Additional resilience is not built in to offset routine staffing pressures</a:t>
            </a:r>
          </a:p>
          <a:p>
            <a:pPr marL="285750" indent="-285750" algn="just">
              <a:buFont typeface="Arial" panose="020B0604020202020204" pitchFamily="34" charset="0"/>
              <a:buChar char="•"/>
            </a:pPr>
            <a:r>
              <a:rPr lang="en-GB" sz="1600" dirty="0">
                <a:latin typeface="+mj-lt"/>
              </a:rPr>
              <a:t>Work is not planned to improve prisoner engagement </a:t>
            </a:r>
          </a:p>
          <a:p>
            <a:pPr algn="just"/>
            <a:endParaRPr lang="en-GB" sz="1600" dirty="0">
              <a:latin typeface="+mj-lt"/>
            </a:endParaRPr>
          </a:p>
          <a:p>
            <a:pPr algn="just"/>
            <a:r>
              <a:rPr lang="en-GB" sz="1600" dirty="0">
                <a:latin typeface="+mj-lt"/>
              </a:rPr>
              <a:t>The current lack of specification for regime outcomes will lead to in-consistency within prisons of similar function, which will attract criticism from external scrutiny bodies and impact prisoner willingness to transfer.</a:t>
            </a:r>
          </a:p>
          <a:p>
            <a:pPr algn="just"/>
            <a:endParaRPr lang="en-GB" sz="1600" dirty="0">
              <a:latin typeface="+mj-lt"/>
            </a:endParaRPr>
          </a:p>
          <a:p>
            <a:pPr algn="just"/>
            <a:r>
              <a:rPr lang="en-GB" sz="1600" dirty="0">
                <a:latin typeface="+mj-lt"/>
              </a:rPr>
              <a:t>Where restrictions are placed on prisoners moving around a prison to prevent mixing, this will limit regime personalisation and capacity to fill activity spaces with the right prisoners.</a:t>
            </a:r>
          </a:p>
          <a:p>
            <a:pPr algn="just"/>
            <a:endParaRPr lang="en-GB" sz="1600" dirty="0">
              <a:latin typeface="+mj-lt"/>
            </a:endParaRPr>
          </a:p>
        </p:txBody>
      </p:sp>
    </p:spTree>
    <p:extLst>
      <p:ext uri="{BB962C8B-B14F-4D97-AF65-F5344CB8AC3E}">
        <p14:creationId xmlns:p14="http://schemas.microsoft.com/office/powerpoint/2010/main" val="244251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711DC51-597A-418D-AA4F-BD8A54ACE398}"/>
              </a:ext>
            </a:extLst>
          </p:cNvPr>
          <p:cNvSpPr/>
          <p:nvPr/>
        </p:nvSpPr>
        <p:spPr>
          <a:xfrm>
            <a:off x="208218" y="569307"/>
            <a:ext cx="5797550" cy="4524315"/>
          </a:xfrm>
          <a:prstGeom prst="rect">
            <a:avLst/>
          </a:prstGeom>
          <a:noFill/>
        </p:spPr>
        <p:txBody>
          <a:bodyPr wrap="square">
            <a:spAutoFit/>
          </a:bodyPr>
          <a:lstStyle/>
          <a:p>
            <a:pPr lvl="2" algn="just"/>
            <a:r>
              <a:rPr lang="en-GB" sz="1600" b="1" dirty="0">
                <a:latin typeface="+mj-lt"/>
              </a:rPr>
              <a:t>Benefits </a:t>
            </a:r>
          </a:p>
          <a:p>
            <a:pPr lvl="2" algn="just"/>
            <a:endParaRPr lang="en-GB" sz="1600" b="1" dirty="0">
              <a:latin typeface="+mj-lt"/>
            </a:endParaRPr>
          </a:p>
          <a:p>
            <a:pPr lvl="2" algn="just"/>
            <a:endParaRPr lang="en-GB" sz="1600" b="1" dirty="0">
              <a:latin typeface="+mj-lt"/>
            </a:endParaRPr>
          </a:p>
          <a:p>
            <a:pPr algn="just"/>
            <a:r>
              <a:rPr lang="en-GB" sz="1600" dirty="0">
                <a:latin typeface="+mj-lt"/>
              </a:rPr>
              <a:t>Opportunity to improve staff prisoner ratio’s and deliver regimes with greater controls, with an aim to reduce violence and build staff confidence.</a:t>
            </a:r>
          </a:p>
          <a:p>
            <a:pPr algn="just"/>
            <a:endParaRPr lang="en-GB" sz="1600" dirty="0">
              <a:latin typeface="+mj-lt"/>
            </a:endParaRPr>
          </a:p>
          <a:p>
            <a:pPr algn="just"/>
            <a:r>
              <a:rPr lang="en-GB" sz="1600" dirty="0">
                <a:latin typeface="+mj-lt"/>
              </a:rPr>
              <a:t>Smaller regime groups improve staffing ratios and can enable greater flexibility of staff deployment, building resilience, opportunity for alternative regime and staff development.</a:t>
            </a:r>
          </a:p>
          <a:p>
            <a:pPr algn="just"/>
            <a:endParaRPr lang="en-GB" sz="1600" dirty="0">
              <a:latin typeface="+mj-lt"/>
            </a:endParaRPr>
          </a:p>
          <a:p>
            <a:pPr algn="just"/>
            <a:r>
              <a:rPr lang="en-GB" sz="1600" dirty="0">
                <a:latin typeface="+mj-lt"/>
              </a:rPr>
              <a:t>Attention to risk assessments and effective deployment of staff will enable further flexibility for both the deployment of staff and regime delivery.</a:t>
            </a:r>
          </a:p>
          <a:p>
            <a:pPr algn="just"/>
            <a:endParaRPr lang="en-GB" sz="1600" dirty="0">
              <a:latin typeface="+mj-lt"/>
            </a:endParaRPr>
          </a:p>
          <a:p>
            <a:pPr algn="just"/>
            <a:r>
              <a:rPr lang="en-GB" sz="1600" dirty="0">
                <a:latin typeface="+mj-lt"/>
              </a:rPr>
              <a:t>The increased use of part time work provides opportunity to give better equality of regime access across a higher number of prisoners.</a:t>
            </a: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Issues and benefits summary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3"/>
          <a:stretch>
            <a:fillRect/>
          </a:stretch>
        </p:blipFill>
        <p:spPr>
          <a:xfrm>
            <a:off x="1326811" y="5907857"/>
            <a:ext cx="2089150" cy="481393"/>
          </a:xfrm>
          <a:prstGeom prst="rect">
            <a:avLst/>
          </a:prstGeom>
        </p:spPr>
      </p:pic>
      <p:grpSp>
        <p:nvGrpSpPr>
          <p:cNvPr id="12" name="Group 11">
            <a:extLst>
              <a:ext uri="{FF2B5EF4-FFF2-40B4-BE49-F238E27FC236}">
                <a16:creationId xmlns:a16="http://schemas.microsoft.com/office/drawing/2014/main" id="{FC74DEA8-EF73-4539-A83B-104A36D7E2AE}"/>
              </a:ext>
            </a:extLst>
          </p:cNvPr>
          <p:cNvGrpSpPr/>
          <p:nvPr/>
        </p:nvGrpSpPr>
        <p:grpSpPr>
          <a:xfrm>
            <a:off x="209550" y="5801365"/>
            <a:ext cx="966486" cy="567326"/>
            <a:chOff x="643347" y="5350546"/>
            <a:chExt cx="1266828" cy="723489"/>
          </a:xfrm>
        </p:grpSpPr>
        <p:pic>
          <p:nvPicPr>
            <p:cNvPr id="15" name="Graphic 14" descr="Scales of justice outline">
              <a:extLst>
                <a:ext uri="{FF2B5EF4-FFF2-40B4-BE49-F238E27FC236}">
                  <a16:creationId xmlns:a16="http://schemas.microsoft.com/office/drawing/2014/main" id="{6DADD4B7-3806-4C50-A5B2-39ED206E9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811" y="5350546"/>
              <a:ext cx="723489" cy="723489"/>
            </a:xfrm>
            <a:prstGeom prst="rect">
              <a:avLst/>
            </a:prstGeom>
          </p:spPr>
        </p:pic>
        <p:pic>
          <p:nvPicPr>
            <p:cNvPr id="16" name="Graphic 15" descr="Pound outline">
              <a:extLst>
                <a:ext uri="{FF2B5EF4-FFF2-40B4-BE49-F238E27FC236}">
                  <a16:creationId xmlns:a16="http://schemas.microsoft.com/office/drawing/2014/main" id="{28E01DA4-6EE9-4B4F-A682-4F35398080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47" y="5574025"/>
              <a:ext cx="278225" cy="278225"/>
            </a:xfrm>
            <a:prstGeom prst="rect">
              <a:avLst/>
            </a:prstGeom>
          </p:spPr>
        </p:pic>
        <p:pic>
          <p:nvPicPr>
            <p:cNvPr id="18" name="Graphic 17" descr="Pound outline">
              <a:extLst>
                <a:ext uri="{FF2B5EF4-FFF2-40B4-BE49-F238E27FC236}">
                  <a16:creationId xmlns:a16="http://schemas.microsoft.com/office/drawing/2014/main" id="{6DD1C6E8-8B18-48D2-8CAF-5E5CE34218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1950" y="5574025"/>
              <a:ext cx="278225" cy="278225"/>
            </a:xfrm>
            <a:prstGeom prst="rect">
              <a:avLst/>
            </a:prstGeom>
          </p:spPr>
        </p:pic>
      </p:grpSp>
      <p:cxnSp>
        <p:nvCxnSpPr>
          <p:cNvPr id="19" name="Straight Connector 18">
            <a:extLst>
              <a:ext uri="{FF2B5EF4-FFF2-40B4-BE49-F238E27FC236}">
                <a16:creationId xmlns:a16="http://schemas.microsoft.com/office/drawing/2014/main" id="{9AC87BEA-115F-4BE3-8B49-8E52B97E345A}"/>
              </a:ext>
            </a:extLst>
          </p:cNvPr>
          <p:cNvCxnSpPr>
            <a:cxnSpLocks/>
          </p:cNvCxnSpPr>
          <p:nvPr/>
        </p:nvCxnSpPr>
        <p:spPr>
          <a:xfrm flipV="1">
            <a:off x="6223980" y="579234"/>
            <a:ext cx="0" cy="5328623"/>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11" name="Graphic 10" descr="Badge Follow outline">
            <a:extLst>
              <a:ext uri="{FF2B5EF4-FFF2-40B4-BE49-F238E27FC236}">
                <a16:creationId xmlns:a16="http://schemas.microsoft.com/office/drawing/2014/main" id="{3627D6E0-8EBE-4B1E-BE4A-16F76E009A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8218" y="526983"/>
            <a:ext cx="682093" cy="682093"/>
          </a:xfrm>
          <a:prstGeom prst="rect">
            <a:avLst/>
          </a:prstGeom>
        </p:spPr>
      </p:pic>
      <p:pic>
        <p:nvPicPr>
          <p:cNvPr id="3" name="Graphic 2" descr="Badge Unfollow outline">
            <a:extLst>
              <a:ext uri="{FF2B5EF4-FFF2-40B4-BE49-F238E27FC236}">
                <a16:creationId xmlns:a16="http://schemas.microsoft.com/office/drawing/2014/main" id="{71FD9079-E2F8-4DA5-A639-29E18ACE30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415987" y="526985"/>
            <a:ext cx="682091" cy="682091"/>
          </a:xfrm>
          <a:prstGeom prst="rect">
            <a:avLst/>
          </a:prstGeom>
        </p:spPr>
      </p:pic>
      <p:sp>
        <p:nvSpPr>
          <p:cNvPr id="14" name="Rectangle 13">
            <a:extLst>
              <a:ext uri="{FF2B5EF4-FFF2-40B4-BE49-F238E27FC236}">
                <a16:creationId xmlns:a16="http://schemas.microsoft.com/office/drawing/2014/main" id="{35812530-0A27-41FC-9C47-A0A63A20DAC4}"/>
              </a:ext>
            </a:extLst>
          </p:cNvPr>
          <p:cNvSpPr/>
          <p:nvPr/>
        </p:nvSpPr>
        <p:spPr>
          <a:xfrm>
            <a:off x="6344346" y="550257"/>
            <a:ext cx="5724482" cy="6001643"/>
          </a:xfrm>
          <a:prstGeom prst="rect">
            <a:avLst/>
          </a:prstGeom>
          <a:noFill/>
        </p:spPr>
        <p:txBody>
          <a:bodyPr wrap="square">
            <a:spAutoFit/>
          </a:bodyPr>
          <a:lstStyle/>
          <a:p>
            <a:pPr lvl="2" algn="just"/>
            <a:r>
              <a:rPr lang="en-GB" sz="1600" b="1" dirty="0">
                <a:latin typeface="+mj-lt"/>
              </a:rPr>
              <a:t>Issues </a:t>
            </a:r>
          </a:p>
          <a:p>
            <a:pPr lvl="2" algn="just"/>
            <a:endParaRPr lang="en-GB" sz="1600" b="1" dirty="0">
              <a:latin typeface="+mj-lt"/>
            </a:endParaRPr>
          </a:p>
          <a:p>
            <a:pPr lvl="2" algn="just"/>
            <a:endParaRPr lang="en-GB" sz="1600" b="1" dirty="0">
              <a:latin typeface="+mj-lt"/>
            </a:endParaRPr>
          </a:p>
          <a:p>
            <a:pPr algn="just"/>
            <a:r>
              <a:rPr lang="en-GB" sz="1600" dirty="0">
                <a:latin typeface="+mj-lt"/>
              </a:rPr>
              <a:t>If planning does not address historic regime delivery issues, the lower starting point for regime delivery especially at weekends could result in sub-optimal delivery.</a:t>
            </a:r>
          </a:p>
          <a:p>
            <a:pPr algn="just"/>
            <a:endParaRPr lang="en-GB" sz="1600" dirty="0">
              <a:latin typeface="+mj-lt"/>
            </a:endParaRPr>
          </a:p>
          <a:p>
            <a:pPr algn="just"/>
            <a:r>
              <a:rPr lang="en-GB" sz="1600" dirty="0">
                <a:latin typeface="+mj-lt"/>
              </a:rPr>
              <a:t>The prison core day already provides limited opportunity for time unlocked, smaller groups will limit opportunity to expand overall regime hours.</a:t>
            </a:r>
          </a:p>
          <a:p>
            <a:pPr algn="just"/>
            <a:endParaRPr lang="en-GB" sz="1600" dirty="0">
              <a:latin typeface="+mj-lt"/>
            </a:endParaRPr>
          </a:p>
          <a:p>
            <a:pPr algn="just"/>
            <a:r>
              <a:rPr lang="en-GB" sz="1600" dirty="0">
                <a:latin typeface="+mj-lt"/>
              </a:rPr>
              <a:t>This issue could be offset through investment or realignment of existing staffing, which should be flexed to ensure it is proportionate to the associated risks within specific areas of regime delivery. </a:t>
            </a:r>
          </a:p>
          <a:p>
            <a:pPr algn="just"/>
            <a:endParaRPr lang="en-GB" sz="1600" dirty="0">
              <a:latin typeface="+mj-lt"/>
            </a:endParaRPr>
          </a:p>
          <a:p>
            <a:pPr algn="just"/>
            <a:r>
              <a:rPr lang="en-GB" sz="1600" dirty="0">
                <a:latin typeface="+mj-lt"/>
              </a:rPr>
              <a:t>Part time work will increase opportunity for prisoners to engage in regime however scheduling of activity will need to be effective to prevent regime clashes and lost opportunities.</a:t>
            </a:r>
          </a:p>
          <a:p>
            <a:pPr algn="just"/>
            <a:endParaRPr lang="en-GB" sz="1600" dirty="0">
              <a:latin typeface="+mj-lt"/>
            </a:endParaRPr>
          </a:p>
          <a:p>
            <a:pPr algn="just"/>
            <a:r>
              <a:rPr lang="en-GB" sz="1600" dirty="0">
                <a:latin typeface="+mj-lt"/>
              </a:rPr>
              <a:t>Preventing wider mixing of prisoners off wing may limit regime opportunities.</a:t>
            </a:r>
          </a:p>
          <a:p>
            <a:pPr algn="just"/>
            <a:endParaRPr lang="en-GB" sz="1600" dirty="0">
              <a:latin typeface="+mj-lt"/>
            </a:endParaRPr>
          </a:p>
          <a:p>
            <a:pPr algn="just"/>
            <a:endParaRPr lang="en-GB" sz="1600" dirty="0">
              <a:latin typeface="+mj-lt"/>
            </a:endParaRPr>
          </a:p>
        </p:txBody>
      </p:sp>
    </p:spTree>
    <p:extLst>
      <p:ext uri="{BB962C8B-B14F-4D97-AF65-F5344CB8AC3E}">
        <p14:creationId xmlns:p14="http://schemas.microsoft.com/office/powerpoint/2010/main" val="18486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4858F85-39A1-4C98-A285-2796B1F8AD41}"/>
              </a:ext>
            </a:extLst>
          </p:cNvPr>
          <p:cNvSpPr/>
          <p:nvPr/>
        </p:nvSpPr>
        <p:spPr>
          <a:xfrm>
            <a:off x="6236114" y="95251"/>
            <a:ext cx="5873335" cy="5938506"/>
          </a:xfrm>
          <a:prstGeom prst="rect">
            <a:avLst/>
          </a:prstGeom>
          <a:solidFill>
            <a:srgbClr val="59B2A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10" name="Rectangle 9">
            <a:extLst>
              <a:ext uri="{FF2B5EF4-FFF2-40B4-BE49-F238E27FC236}">
                <a16:creationId xmlns:a16="http://schemas.microsoft.com/office/drawing/2014/main" id="{E711DC51-597A-418D-AA4F-BD8A54ACE398}"/>
              </a:ext>
            </a:extLst>
          </p:cNvPr>
          <p:cNvSpPr/>
          <p:nvPr/>
        </p:nvSpPr>
        <p:spPr>
          <a:xfrm>
            <a:off x="82550" y="551289"/>
            <a:ext cx="6085775" cy="6001643"/>
          </a:xfrm>
          <a:prstGeom prst="rect">
            <a:avLst/>
          </a:prstGeom>
          <a:noFill/>
        </p:spPr>
        <p:txBody>
          <a:bodyPr wrap="square">
            <a:spAutoFit/>
          </a:bodyPr>
          <a:lstStyle/>
          <a:p>
            <a:pPr lvl="1" algn="just"/>
            <a:r>
              <a:rPr lang="en-GB" sz="1600" dirty="0">
                <a:latin typeface="+mj-lt"/>
              </a:rPr>
              <a:t>The flexibility of new ways of working linked to smaller prisoners groups and similarly the plan to return to pre-Covid ways of working, universally allowed prisons to operate within there allocated staffing budget.</a:t>
            </a:r>
          </a:p>
          <a:p>
            <a:pPr algn="just"/>
            <a:endParaRPr lang="en-GB" sz="1600" dirty="0">
              <a:latin typeface="+mj-lt"/>
            </a:endParaRPr>
          </a:p>
          <a:p>
            <a:pPr algn="just"/>
            <a:r>
              <a:rPr lang="en-GB" sz="1600" dirty="0">
                <a:latin typeface="+mj-lt"/>
              </a:rPr>
              <a:t>The resilience of plans has not been fully tested against routine operational staffing pressures and this may drive additional costs or impact delivery.</a:t>
            </a:r>
          </a:p>
          <a:p>
            <a:pPr algn="just"/>
            <a:endParaRPr lang="en-GB" sz="1600" dirty="0">
              <a:latin typeface="+mj-lt"/>
            </a:endParaRPr>
          </a:p>
          <a:p>
            <a:pPr algn="just"/>
            <a:r>
              <a:rPr lang="en-GB" sz="1600" dirty="0">
                <a:latin typeface="+mj-lt"/>
              </a:rPr>
              <a:t>The timing of visits meant that local unions were not fully signed up to proposed working arrangements and further review of staffing risk assessments could reduced flexibility of staff deployment.</a:t>
            </a:r>
          </a:p>
          <a:p>
            <a:pPr algn="just"/>
            <a:endParaRPr lang="en-GB" sz="1600" dirty="0">
              <a:latin typeface="+mj-lt"/>
            </a:endParaRPr>
          </a:p>
          <a:p>
            <a:pPr algn="just"/>
            <a:r>
              <a:rPr lang="en-GB" sz="1600" dirty="0">
                <a:latin typeface="+mj-lt"/>
              </a:rPr>
              <a:t>Future investment may be required if there is a drive to maintain smaller prisoner groups but increase overall regime access. </a:t>
            </a:r>
          </a:p>
          <a:p>
            <a:pPr algn="just"/>
            <a:endParaRPr lang="en-GB" sz="1600" dirty="0">
              <a:latin typeface="+mj-lt"/>
            </a:endParaRPr>
          </a:p>
          <a:p>
            <a:pPr algn="just"/>
            <a:r>
              <a:rPr lang="en-GB" sz="1600" dirty="0">
                <a:latin typeface="+mj-lt"/>
              </a:rPr>
              <a:t>Consideration will need to be given to how residential resource requirements are calculated in the future. The application of traditional of benchmark staff to prisoner ratios, will be fundamentally changed through the use of smaller regime groups.</a:t>
            </a:r>
          </a:p>
          <a:p>
            <a:pPr algn="just"/>
            <a:endParaRPr lang="en-GB" sz="1600" dirty="0">
              <a:latin typeface="+mj-lt"/>
            </a:endParaRPr>
          </a:p>
          <a:p>
            <a:pPr algn="just"/>
            <a:endParaRPr lang="en-GB" sz="1600" dirty="0">
              <a:latin typeface="+mj-lt"/>
            </a:endParaRP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Financial risks</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3"/>
          <a:stretch>
            <a:fillRect/>
          </a:stretch>
        </p:blipFill>
        <p:spPr>
          <a:xfrm>
            <a:off x="1326811" y="5965007"/>
            <a:ext cx="2089150" cy="481393"/>
          </a:xfrm>
          <a:prstGeom prst="rect">
            <a:avLst/>
          </a:prstGeom>
        </p:spPr>
      </p:pic>
      <p:grpSp>
        <p:nvGrpSpPr>
          <p:cNvPr id="12" name="Group 11">
            <a:extLst>
              <a:ext uri="{FF2B5EF4-FFF2-40B4-BE49-F238E27FC236}">
                <a16:creationId xmlns:a16="http://schemas.microsoft.com/office/drawing/2014/main" id="{FC74DEA8-EF73-4539-A83B-104A36D7E2AE}"/>
              </a:ext>
            </a:extLst>
          </p:cNvPr>
          <p:cNvGrpSpPr/>
          <p:nvPr/>
        </p:nvGrpSpPr>
        <p:grpSpPr>
          <a:xfrm>
            <a:off x="209550" y="5858515"/>
            <a:ext cx="966486" cy="567326"/>
            <a:chOff x="643347" y="5350546"/>
            <a:chExt cx="1266828" cy="723489"/>
          </a:xfrm>
        </p:grpSpPr>
        <p:pic>
          <p:nvPicPr>
            <p:cNvPr id="15" name="Graphic 14" descr="Scales of justice outline">
              <a:extLst>
                <a:ext uri="{FF2B5EF4-FFF2-40B4-BE49-F238E27FC236}">
                  <a16:creationId xmlns:a16="http://schemas.microsoft.com/office/drawing/2014/main" id="{6DADD4B7-3806-4C50-A5B2-39ED206E9B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811" y="5350546"/>
              <a:ext cx="723489" cy="723489"/>
            </a:xfrm>
            <a:prstGeom prst="rect">
              <a:avLst/>
            </a:prstGeom>
          </p:spPr>
        </p:pic>
        <p:pic>
          <p:nvPicPr>
            <p:cNvPr id="16" name="Graphic 15" descr="Pound outline">
              <a:extLst>
                <a:ext uri="{FF2B5EF4-FFF2-40B4-BE49-F238E27FC236}">
                  <a16:creationId xmlns:a16="http://schemas.microsoft.com/office/drawing/2014/main" id="{28E01DA4-6EE9-4B4F-A682-4F353980800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347" y="5574025"/>
              <a:ext cx="278225" cy="278225"/>
            </a:xfrm>
            <a:prstGeom prst="rect">
              <a:avLst/>
            </a:prstGeom>
          </p:spPr>
        </p:pic>
        <p:pic>
          <p:nvPicPr>
            <p:cNvPr id="18" name="Graphic 17" descr="Pound outline">
              <a:extLst>
                <a:ext uri="{FF2B5EF4-FFF2-40B4-BE49-F238E27FC236}">
                  <a16:creationId xmlns:a16="http://schemas.microsoft.com/office/drawing/2014/main" id="{6DD1C6E8-8B18-48D2-8CAF-5E5CE34218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1950" y="5574025"/>
              <a:ext cx="278225" cy="278225"/>
            </a:xfrm>
            <a:prstGeom prst="rect">
              <a:avLst/>
            </a:prstGeom>
          </p:spPr>
        </p:pic>
      </p:grpSp>
      <p:pic>
        <p:nvPicPr>
          <p:cNvPr id="7" name="Graphic 6" descr="Pound outline">
            <a:extLst>
              <a:ext uri="{FF2B5EF4-FFF2-40B4-BE49-F238E27FC236}">
                <a16:creationId xmlns:a16="http://schemas.microsoft.com/office/drawing/2014/main" id="{5706B197-3D51-4468-BFE1-1AA821DB21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761" y="551289"/>
            <a:ext cx="583281" cy="583281"/>
          </a:xfrm>
          <a:prstGeom prst="rect">
            <a:avLst/>
          </a:prstGeom>
        </p:spPr>
      </p:pic>
      <p:sp>
        <p:nvSpPr>
          <p:cNvPr id="17" name="Rectangle 16">
            <a:extLst>
              <a:ext uri="{FF2B5EF4-FFF2-40B4-BE49-F238E27FC236}">
                <a16:creationId xmlns:a16="http://schemas.microsoft.com/office/drawing/2014/main" id="{9F03C5F2-A865-4BE6-BCFD-AFDAF7A856CE}"/>
              </a:ext>
            </a:extLst>
          </p:cNvPr>
          <p:cNvSpPr/>
          <p:nvPr/>
        </p:nvSpPr>
        <p:spPr>
          <a:xfrm>
            <a:off x="6236114" y="109637"/>
            <a:ext cx="5807739" cy="6001643"/>
          </a:xfrm>
          <a:prstGeom prst="rect">
            <a:avLst/>
          </a:prstGeom>
          <a:noFill/>
        </p:spPr>
        <p:txBody>
          <a:bodyPr wrap="square">
            <a:spAutoFit/>
          </a:bodyPr>
          <a:lstStyle/>
          <a:p>
            <a:pPr algn="just"/>
            <a:r>
              <a:rPr lang="en-GB" sz="1600" b="1" dirty="0">
                <a:latin typeface="+mj-lt"/>
              </a:rPr>
              <a:t>What we don’t know:</a:t>
            </a:r>
          </a:p>
          <a:p>
            <a:pPr algn="just"/>
            <a:r>
              <a:rPr lang="en-GB" sz="1600" dirty="0">
                <a:latin typeface="+mj-lt"/>
              </a:rPr>
              <a:t>No review was undertaken within the Category B Trainers, YOI’s or across prisons of different functions within the Women's estate.</a:t>
            </a:r>
          </a:p>
          <a:p>
            <a:pPr algn="just"/>
            <a:endParaRPr lang="en-GB" sz="1600" dirty="0">
              <a:latin typeface="+mj-lt"/>
            </a:endParaRPr>
          </a:p>
          <a:p>
            <a:pPr algn="just"/>
            <a:r>
              <a:rPr lang="en-GB" sz="1600" dirty="0">
                <a:latin typeface="+mj-lt"/>
              </a:rPr>
              <a:t>Most of the prisons visited were large and it is notable that smaller prisons have unique pressures which may drive costs.</a:t>
            </a:r>
          </a:p>
          <a:p>
            <a:pPr algn="just"/>
            <a:endParaRPr lang="en-GB" sz="1600" dirty="0">
              <a:latin typeface="+mj-lt"/>
            </a:endParaRPr>
          </a:p>
          <a:p>
            <a:pPr algn="just"/>
            <a:r>
              <a:rPr lang="en-GB" sz="1600" dirty="0">
                <a:latin typeface="+mj-lt"/>
              </a:rPr>
              <a:t>Without applying a single framework for regime performance outcomes it is not possible to fully cost proposed plans.</a:t>
            </a:r>
          </a:p>
          <a:p>
            <a:pPr algn="just"/>
            <a:endParaRPr lang="en-GB" sz="1600" dirty="0">
              <a:latin typeface="+mj-lt"/>
            </a:endParaRPr>
          </a:p>
          <a:p>
            <a:pPr algn="just"/>
            <a:r>
              <a:rPr lang="en-GB" sz="1600" dirty="0">
                <a:latin typeface="+mj-lt"/>
              </a:rPr>
              <a:t>Creating consistency across prisons of a similar function and to prisoners within specific cohorts (e.g. resettlement and reception), may drive future costs.</a:t>
            </a:r>
          </a:p>
          <a:p>
            <a:pPr algn="just"/>
            <a:endParaRPr lang="en-GB" sz="1600" dirty="0">
              <a:latin typeface="+mj-lt"/>
            </a:endParaRPr>
          </a:p>
          <a:p>
            <a:pPr algn="just"/>
            <a:r>
              <a:rPr lang="en-GB" sz="1600" dirty="0">
                <a:latin typeface="+mj-lt"/>
              </a:rPr>
              <a:t>The extent to which prisons can efficiently apply new ways of working, will be impacted by infrastructure and population and will vary across the estate. </a:t>
            </a:r>
          </a:p>
          <a:p>
            <a:pPr algn="just"/>
            <a:endParaRPr lang="en-GB" sz="1600" dirty="0">
              <a:latin typeface="+mj-lt"/>
            </a:endParaRPr>
          </a:p>
          <a:p>
            <a:pPr algn="just"/>
            <a:r>
              <a:rPr lang="en-GB" sz="1600" dirty="0">
                <a:latin typeface="+mj-lt"/>
              </a:rPr>
              <a:t>The longer term impact on safety that new ways of working will have is not yet fully understood.</a:t>
            </a:r>
          </a:p>
          <a:p>
            <a:pPr algn="just"/>
            <a:endParaRPr lang="en-GB" sz="1600" dirty="0">
              <a:latin typeface="+mj-lt"/>
            </a:endParaRPr>
          </a:p>
          <a:p>
            <a:pPr algn="just"/>
            <a:r>
              <a:rPr lang="en-GB" sz="1600" dirty="0">
                <a:latin typeface="+mj-lt"/>
              </a:rPr>
              <a:t>All data and findings represent planned rather than actual delivery.</a:t>
            </a:r>
          </a:p>
        </p:txBody>
      </p:sp>
    </p:spTree>
    <p:extLst>
      <p:ext uri="{BB962C8B-B14F-4D97-AF65-F5344CB8AC3E}">
        <p14:creationId xmlns:p14="http://schemas.microsoft.com/office/powerpoint/2010/main" val="64686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209550" y="684880"/>
            <a:ext cx="11722100" cy="5216813"/>
          </a:xfrm>
          <a:prstGeom prst="rect">
            <a:avLst/>
          </a:prstGeom>
          <a:noFill/>
        </p:spPr>
        <p:txBody>
          <a:bodyPr wrap="square">
            <a:spAutoFit/>
          </a:bodyPr>
          <a:lstStyle/>
          <a:p>
            <a:pPr marL="285750" indent="-285750" algn="just">
              <a:buFont typeface="Arial" panose="020B0604020202020204" pitchFamily="34" charset="0"/>
              <a:buChar char="•"/>
            </a:pPr>
            <a:r>
              <a:rPr lang="en-GB" sz="1500" dirty="0">
                <a:effectLst/>
                <a:latin typeface="+mj-lt"/>
                <a:ea typeface="Calibri" panose="020F0502020204030204" pitchFamily="34" charset="0"/>
              </a:rPr>
              <a:t>To support central planning for Stage 1 Reform and the development of associated guidance to prisons, 8 prison visits were undertaken between 10</a:t>
            </a:r>
            <a:r>
              <a:rPr lang="en-GB" sz="1500" baseline="30000" dirty="0">
                <a:effectLst/>
                <a:latin typeface="+mj-lt"/>
                <a:ea typeface="Calibri" panose="020F0502020204030204" pitchFamily="34" charset="0"/>
              </a:rPr>
              <a:t>th</a:t>
            </a:r>
            <a:r>
              <a:rPr lang="en-GB" sz="1500" dirty="0">
                <a:effectLst/>
                <a:latin typeface="+mj-lt"/>
                <a:ea typeface="Calibri" panose="020F0502020204030204" pitchFamily="34" charset="0"/>
              </a:rPr>
              <a:t> -21</a:t>
            </a:r>
            <a:r>
              <a:rPr lang="en-GB" sz="1500" baseline="30000" dirty="0">
                <a:effectLst/>
                <a:latin typeface="+mj-lt"/>
                <a:ea typeface="Calibri" panose="020F0502020204030204" pitchFamily="34" charset="0"/>
              </a:rPr>
              <a:t>st</a:t>
            </a:r>
            <a:r>
              <a:rPr lang="en-GB" sz="1500" dirty="0">
                <a:effectLst/>
                <a:latin typeface="+mj-lt"/>
                <a:ea typeface="Calibri" panose="020F0502020204030204" pitchFamily="34" charset="0"/>
              </a:rPr>
              <a:t> June. </a:t>
            </a:r>
          </a:p>
          <a:p>
            <a:pPr marL="285750" indent="-285750" algn="just">
              <a:buFont typeface="Arial" panose="020B0604020202020204" pitchFamily="34" charset="0"/>
              <a:buChar char="•"/>
            </a:pPr>
            <a:endParaRPr lang="en-GB" sz="1500" dirty="0">
              <a:latin typeface="+mj-lt"/>
              <a:ea typeface="Calibri" panose="020F0502020204030204" pitchFamily="34" charset="0"/>
            </a:endParaRPr>
          </a:p>
          <a:p>
            <a:pPr marL="285750" indent="-285750" algn="just">
              <a:buFont typeface="Arial" panose="020B0604020202020204" pitchFamily="34" charset="0"/>
              <a:buChar char="•"/>
            </a:pPr>
            <a:r>
              <a:rPr lang="en-GB" sz="1500" dirty="0">
                <a:effectLst/>
                <a:latin typeface="+mj-lt"/>
                <a:ea typeface="Calibri" panose="020F0502020204030204" pitchFamily="34" charset="0"/>
              </a:rPr>
              <a:t>Prisons visite</a:t>
            </a:r>
            <a:r>
              <a:rPr lang="en-GB" sz="1500" dirty="0">
                <a:latin typeface="+mj-lt"/>
                <a:ea typeface="Calibri" panose="020F0502020204030204" pitchFamily="34" charset="0"/>
              </a:rPr>
              <a:t>d</a:t>
            </a:r>
            <a:r>
              <a:rPr lang="en-GB" sz="1500" dirty="0">
                <a:effectLst/>
                <a:latin typeface="+mj-lt"/>
                <a:ea typeface="Calibri" panose="020F0502020204030204" pitchFamily="34" charset="0"/>
              </a:rPr>
              <a:t> included 1x Open Prison, 1x Women's Prison, 1x Dispersal Prison, 2x Category C Trainers and 3x Reception Prisons. </a:t>
            </a:r>
          </a:p>
          <a:p>
            <a:pPr marL="285750" indent="-285750" algn="just">
              <a:buFont typeface="Arial" panose="020B0604020202020204" pitchFamily="34" charset="0"/>
              <a:buChar char="•"/>
            </a:pPr>
            <a:endParaRPr lang="en-GB" sz="1500" dirty="0">
              <a:effectLst/>
              <a:latin typeface="+mj-lt"/>
              <a:ea typeface="Calibri" panose="020F0502020204030204" pitchFamily="34" charset="0"/>
            </a:endParaRPr>
          </a:p>
          <a:p>
            <a:pPr marL="285750" indent="-285750" algn="just">
              <a:buFont typeface="Arial" panose="020B0604020202020204" pitchFamily="34" charset="0"/>
              <a:buChar char="•"/>
            </a:pPr>
            <a:r>
              <a:rPr lang="en-GB" sz="1500" dirty="0">
                <a:effectLst/>
                <a:latin typeface="+mj-lt"/>
                <a:ea typeface="Calibri" panose="020F0502020204030204" pitchFamily="34" charset="0"/>
              </a:rPr>
              <a:t>The exercise reviewed initial planning assumptions for Stage 1 delivery, against pre-covid delivery models, focusing on regime delivery, operational resilience and associated resource requirements, seeking to identify any associated benefits of new ways of working.</a:t>
            </a:r>
            <a:endParaRPr lang="en-GB" sz="1500" b="1" i="1" dirty="0">
              <a:solidFill>
                <a:srgbClr val="515C98"/>
              </a:solidFill>
              <a:effectLst/>
              <a:latin typeface="+mj-lt"/>
              <a:ea typeface="Calibri" panose="020F0502020204030204" pitchFamily="34" charset="0"/>
            </a:endParaRPr>
          </a:p>
          <a:p>
            <a:pPr marL="285750" indent="-285750" algn="just">
              <a:buFont typeface="Arial" panose="020B0604020202020204" pitchFamily="34" charset="0"/>
              <a:buChar char="•"/>
            </a:pPr>
            <a:endParaRPr lang="en-GB" sz="1500" b="1" i="1" dirty="0">
              <a:solidFill>
                <a:srgbClr val="515C98"/>
              </a:solidFill>
              <a:latin typeface="+mj-lt"/>
            </a:endParaRPr>
          </a:p>
          <a:p>
            <a:pPr marL="285750" indent="-285750" algn="just">
              <a:buFont typeface="Arial" panose="020B0604020202020204" pitchFamily="34" charset="0"/>
              <a:buChar char="•"/>
            </a:pPr>
            <a:r>
              <a:rPr lang="en-GB" sz="1500" dirty="0">
                <a:latin typeface="+mj-lt"/>
              </a:rPr>
              <a:t>Whilst the sample size was small it was possible to draw some thematic assumptions in the way in which the prisons where establishing their plans and the issues which were driving decision making.</a:t>
            </a:r>
          </a:p>
          <a:p>
            <a:pPr marL="285750" indent="-285750" algn="just">
              <a:buFont typeface="Arial" panose="020B0604020202020204" pitchFamily="34" charset="0"/>
              <a:buChar char="•"/>
            </a:pPr>
            <a:endParaRPr lang="en-GB" sz="1500" dirty="0">
              <a:latin typeface="+mj-lt"/>
            </a:endParaRPr>
          </a:p>
          <a:p>
            <a:pPr marL="285750" indent="-285750" algn="just">
              <a:buFont typeface="Arial" panose="020B0604020202020204" pitchFamily="34" charset="0"/>
              <a:buChar char="•"/>
            </a:pPr>
            <a:r>
              <a:rPr lang="en-GB" sz="1500" dirty="0">
                <a:latin typeface="+mj-lt"/>
              </a:rPr>
              <a:t>In all cases there was a need to review local risk assessments for regime delivery, shifting from a heavy focus on Covid controls to business as usual issues such as order and control, violence, self-harm, security and rehabilitation.</a:t>
            </a:r>
          </a:p>
          <a:p>
            <a:pPr marL="285750" indent="-285750" algn="just">
              <a:buFont typeface="Arial" panose="020B0604020202020204" pitchFamily="34" charset="0"/>
              <a:buChar char="•"/>
            </a:pPr>
            <a:endParaRPr lang="en-GB" sz="1500" dirty="0">
              <a:latin typeface="+mj-lt"/>
            </a:endParaRPr>
          </a:p>
          <a:p>
            <a:pPr marL="285750" indent="-285750" algn="just">
              <a:buFont typeface="Arial" panose="020B0604020202020204" pitchFamily="34" charset="0"/>
              <a:buChar char="•"/>
            </a:pPr>
            <a:r>
              <a:rPr lang="en-GB" sz="1500" dirty="0">
                <a:latin typeface="+mj-lt"/>
              </a:rPr>
              <a:t>For many of the prisons visited this concentrated on designing a route back to a model of pre-covid delivery which had historically delivered good performance outcomes.</a:t>
            </a:r>
          </a:p>
          <a:p>
            <a:pPr marL="285750" indent="-285750" algn="just">
              <a:buFont typeface="Arial" panose="020B0604020202020204" pitchFamily="34" charset="0"/>
              <a:buChar char="•"/>
            </a:pPr>
            <a:endParaRPr lang="en-GB" sz="1500" dirty="0">
              <a:latin typeface="+mj-lt"/>
            </a:endParaRPr>
          </a:p>
          <a:p>
            <a:pPr marL="285750" indent="-285750" algn="just">
              <a:buFont typeface="Arial" panose="020B0604020202020204" pitchFamily="34" charset="0"/>
              <a:buChar char="•"/>
            </a:pPr>
            <a:r>
              <a:rPr lang="en-GB" sz="1500" dirty="0">
                <a:latin typeface="+mj-lt"/>
              </a:rPr>
              <a:t>In the Category C Trainers and Reception Prison, there was an increased need to acknowledge and work through pre-covid risks such as high levels of violence. Learning from ways of working established during Covid such as delivery within smaller regime groups and taking stock where the regime had not previously delivered quality outcomes.</a:t>
            </a:r>
          </a:p>
          <a:p>
            <a:endParaRPr lang="en-GB" dirty="0">
              <a:latin typeface="+mj-lt"/>
            </a:endParaRP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Stage 1 Benefits Mapping Overview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EC5EE21-B51E-4F10-B954-1D43EAAD5B15}"/>
              </a:ext>
            </a:extLst>
          </p:cNvPr>
          <p:cNvPicPr>
            <a:picLocks noChangeAspect="1"/>
          </p:cNvPicPr>
          <p:nvPr/>
        </p:nvPicPr>
        <p:blipFill>
          <a:blip r:embed="rId3"/>
          <a:stretch>
            <a:fillRect/>
          </a:stretch>
        </p:blipFill>
        <p:spPr>
          <a:xfrm>
            <a:off x="3737421" y="5901693"/>
            <a:ext cx="2089150" cy="481393"/>
          </a:xfrm>
          <a:prstGeom prst="rect">
            <a:avLst/>
          </a:prstGeom>
        </p:spPr>
      </p:pic>
      <p:grpSp>
        <p:nvGrpSpPr>
          <p:cNvPr id="16" name="Group 15">
            <a:extLst>
              <a:ext uri="{FF2B5EF4-FFF2-40B4-BE49-F238E27FC236}">
                <a16:creationId xmlns:a16="http://schemas.microsoft.com/office/drawing/2014/main" id="{35476F08-67F2-4F48-A3E7-D439408D70E4}"/>
              </a:ext>
            </a:extLst>
          </p:cNvPr>
          <p:cNvGrpSpPr/>
          <p:nvPr/>
        </p:nvGrpSpPr>
        <p:grpSpPr>
          <a:xfrm>
            <a:off x="288091" y="5924149"/>
            <a:ext cx="969908" cy="465101"/>
            <a:chOff x="148388" y="6126480"/>
            <a:chExt cx="2239212" cy="1178560"/>
          </a:xfrm>
        </p:grpSpPr>
        <p:pic>
          <p:nvPicPr>
            <p:cNvPr id="17" name="Graphic 16" descr="Man">
              <a:extLst>
                <a:ext uri="{FF2B5EF4-FFF2-40B4-BE49-F238E27FC236}">
                  <a16:creationId xmlns:a16="http://schemas.microsoft.com/office/drawing/2014/main" id="{5DE88E9E-DA55-4019-8B42-E68C3F3F60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20" y="6321266"/>
              <a:ext cx="812800" cy="812800"/>
            </a:xfrm>
            <a:prstGeom prst="rect">
              <a:avLst/>
            </a:prstGeom>
          </p:spPr>
        </p:pic>
        <p:pic>
          <p:nvPicPr>
            <p:cNvPr id="18" name="Graphic 17" descr="Group of men">
              <a:extLst>
                <a:ext uri="{FF2B5EF4-FFF2-40B4-BE49-F238E27FC236}">
                  <a16:creationId xmlns:a16="http://schemas.microsoft.com/office/drawing/2014/main" id="{ADE11E01-FEBB-45D4-8C61-B8885A9A83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635" y="6260306"/>
              <a:ext cx="914400" cy="914400"/>
            </a:xfrm>
            <a:prstGeom prst="rect">
              <a:avLst/>
            </a:prstGeom>
          </p:spPr>
        </p:pic>
        <p:sp>
          <p:nvSpPr>
            <p:cNvPr id="19" name="Oval 18">
              <a:extLst>
                <a:ext uri="{FF2B5EF4-FFF2-40B4-BE49-F238E27FC236}">
                  <a16:creationId xmlns:a16="http://schemas.microsoft.com/office/drawing/2014/main" id="{A6078777-2CEC-46FF-B1D4-8F06E29CE68C}"/>
                </a:ext>
              </a:extLst>
            </p:cNvPr>
            <p:cNvSpPr/>
            <p:nvPr/>
          </p:nvSpPr>
          <p:spPr>
            <a:xfrm>
              <a:off x="148388" y="6126480"/>
              <a:ext cx="1188719"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9FCED889-8108-4408-9633-90704C30BA20}"/>
                </a:ext>
              </a:extLst>
            </p:cNvPr>
            <p:cNvSpPr/>
            <p:nvPr/>
          </p:nvSpPr>
          <p:spPr>
            <a:xfrm>
              <a:off x="1198880" y="6126480"/>
              <a:ext cx="1188720"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0E19EAE8-6420-474F-A7BB-F8C0A5C8A925}"/>
              </a:ext>
            </a:extLst>
          </p:cNvPr>
          <p:cNvGrpSpPr/>
          <p:nvPr/>
        </p:nvGrpSpPr>
        <p:grpSpPr>
          <a:xfrm>
            <a:off x="1492934" y="5924149"/>
            <a:ext cx="891358" cy="472509"/>
            <a:chOff x="228600" y="2730520"/>
            <a:chExt cx="891358" cy="472509"/>
          </a:xfrm>
        </p:grpSpPr>
        <p:pic>
          <p:nvPicPr>
            <p:cNvPr id="22" name="Graphic 21" descr="Tools outline">
              <a:extLst>
                <a:ext uri="{FF2B5EF4-FFF2-40B4-BE49-F238E27FC236}">
                  <a16:creationId xmlns:a16="http://schemas.microsoft.com/office/drawing/2014/main" id="{651B3ADE-C767-4755-8807-8D2009A2B1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6964" y="2759029"/>
              <a:ext cx="422994" cy="422994"/>
            </a:xfrm>
            <a:prstGeom prst="rect">
              <a:avLst/>
            </a:prstGeom>
          </p:spPr>
        </p:pic>
        <p:pic>
          <p:nvPicPr>
            <p:cNvPr id="23" name="Graphic 22" descr="Classroom outline">
              <a:extLst>
                <a:ext uri="{FF2B5EF4-FFF2-40B4-BE49-F238E27FC236}">
                  <a16:creationId xmlns:a16="http://schemas.microsoft.com/office/drawing/2014/main" id="{E657CE75-DF86-43DE-BA9A-24B2EFE591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8600" y="2730520"/>
              <a:ext cx="472509" cy="472509"/>
            </a:xfrm>
            <a:prstGeom prst="rect">
              <a:avLst/>
            </a:prstGeom>
          </p:spPr>
        </p:pic>
      </p:grpSp>
      <p:grpSp>
        <p:nvGrpSpPr>
          <p:cNvPr id="24" name="Group 23">
            <a:extLst>
              <a:ext uri="{FF2B5EF4-FFF2-40B4-BE49-F238E27FC236}">
                <a16:creationId xmlns:a16="http://schemas.microsoft.com/office/drawing/2014/main" id="{5BE125D6-DEC2-40D6-B799-B34453BA70CA}"/>
              </a:ext>
            </a:extLst>
          </p:cNvPr>
          <p:cNvGrpSpPr/>
          <p:nvPr/>
        </p:nvGrpSpPr>
        <p:grpSpPr>
          <a:xfrm>
            <a:off x="2536911" y="5840684"/>
            <a:ext cx="966486" cy="567326"/>
            <a:chOff x="643347" y="5350546"/>
            <a:chExt cx="1266828" cy="723489"/>
          </a:xfrm>
        </p:grpSpPr>
        <p:pic>
          <p:nvPicPr>
            <p:cNvPr id="25" name="Graphic 24" descr="Scales of justice outline">
              <a:extLst>
                <a:ext uri="{FF2B5EF4-FFF2-40B4-BE49-F238E27FC236}">
                  <a16:creationId xmlns:a16="http://schemas.microsoft.com/office/drawing/2014/main" id="{BE3EDF67-A835-4BD5-A1B4-9F41EECF81C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4811" y="5350546"/>
              <a:ext cx="723489" cy="723489"/>
            </a:xfrm>
            <a:prstGeom prst="rect">
              <a:avLst/>
            </a:prstGeom>
          </p:spPr>
        </p:pic>
        <p:pic>
          <p:nvPicPr>
            <p:cNvPr id="26" name="Graphic 25" descr="Pound outline">
              <a:extLst>
                <a:ext uri="{FF2B5EF4-FFF2-40B4-BE49-F238E27FC236}">
                  <a16:creationId xmlns:a16="http://schemas.microsoft.com/office/drawing/2014/main" id="{B37A53C0-16AA-48ED-80A9-AF56E4BD86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43347" y="5574025"/>
              <a:ext cx="278225" cy="278225"/>
            </a:xfrm>
            <a:prstGeom prst="rect">
              <a:avLst/>
            </a:prstGeom>
          </p:spPr>
        </p:pic>
        <p:pic>
          <p:nvPicPr>
            <p:cNvPr id="27" name="Graphic 26" descr="Pound outline">
              <a:extLst>
                <a:ext uri="{FF2B5EF4-FFF2-40B4-BE49-F238E27FC236}">
                  <a16:creationId xmlns:a16="http://schemas.microsoft.com/office/drawing/2014/main" id="{C13987FC-AD4D-4A2B-BCDC-E9D6B312D45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631950" y="5574025"/>
              <a:ext cx="278225" cy="278225"/>
            </a:xfrm>
            <a:prstGeom prst="rect">
              <a:avLst/>
            </a:prstGeom>
          </p:spPr>
        </p:pic>
      </p:grpSp>
    </p:spTree>
    <p:extLst>
      <p:ext uri="{BB962C8B-B14F-4D97-AF65-F5344CB8AC3E}">
        <p14:creationId xmlns:p14="http://schemas.microsoft.com/office/powerpoint/2010/main" val="182219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209550" y="1771649"/>
            <a:ext cx="11772900" cy="3470035"/>
          </a:xfrm>
          <a:prstGeom prst="rect">
            <a:avLst/>
          </a:prstGeom>
          <a:solidFill>
            <a:srgbClr val="6C9D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23" name="Rectangle 22">
            <a:extLst>
              <a:ext uri="{FF2B5EF4-FFF2-40B4-BE49-F238E27FC236}">
                <a16:creationId xmlns:a16="http://schemas.microsoft.com/office/drawing/2014/main" id="{E6CF195E-E1BC-4D09-9968-8F5E360A9B83}"/>
              </a:ext>
            </a:extLst>
          </p:cNvPr>
          <p:cNvSpPr/>
          <p:nvPr/>
        </p:nvSpPr>
        <p:spPr>
          <a:xfrm>
            <a:off x="209550" y="5292484"/>
            <a:ext cx="11772900" cy="768025"/>
          </a:xfrm>
          <a:prstGeom prst="rect">
            <a:avLst/>
          </a:prstGeom>
          <a:solidFill>
            <a:srgbClr val="59B2A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p:txBody>
      </p:sp>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209550" y="447268"/>
            <a:ext cx="11722100" cy="5539978"/>
          </a:xfrm>
          <a:prstGeom prst="rect">
            <a:avLst/>
          </a:prstGeom>
          <a:noFill/>
        </p:spPr>
        <p:txBody>
          <a:bodyPr wrap="square">
            <a:spAutoFit/>
          </a:bodyPr>
          <a:lstStyle/>
          <a:p>
            <a:pPr algn="just"/>
            <a:r>
              <a:rPr lang="en-GB" sz="1500" dirty="0">
                <a:latin typeface="+mj-lt"/>
              </a:rPr>
              <a:t>In the Open, Women's and Dispersal prison planning centred on the re-establishment of pre-covid regime groups, which had historically delivered good outcomes. </a:t>
            </a:r>
          </a:p>
          <a:p>
            <a:pPr algn="just"/>
            <a:endParaRPr lang="en-GB" sz="1500" dirty="0">
              <a:latin typeface="+mj-lt"/>
            </a:endParaRPr>
          </a:p>
          <a:p>
            <a:pPr algn="just"/>
            <a:r>
              <a:rPr lang="en-GB" sz="1500" dirty="0">
                <a:latin typeface="+mj-lt"/>
              </a:rPr>
              <a:t>Across the prisons visited their was an acknowledgment of the need to factor in workforce experience and confidence into planning, especially for those staff who joined during the pandemic and have not experienced pre-Covid regime delivery.</a:t>
            </a:r>
          </a:p>
          <a:p>
            <a:pPr algn="just"/>
            <a:endParaRPr lang="en-GB" sz="1500" dirty="0">
              <a:latin typeface="+mj-lt"/>
            </a:endParaRPr>
          </a:p>
          <a:p>
            <a:pPr algn="just"/>
            <a:r>
              <a:rPr lang="en-GB" sz="1500" dirty="0">
                <a:latin typeface="+mj-lt"/>
              </a:rPr>
              <a:t>In the Category C Trainers and Reception Prisons there was a drive to change regime delivery. Decision making centred around the following issues:</a:t>
            </a:r>
          </a:p>
          <a:p>
            <a:pPr algn="just"/>
            <a:endParaRPr lang="en-GB" sz="800" dirty="0">
              <a:latin typeface="+mj-lt"/>
            </a:endParaRPr>
          </a:p>
          <a:p>
            <a:pPr lvl="2" algn="just"/>
            <a:r>
              <a:rPr lang="en-GB" sz="1500" dirty="0">
                <a:latin typeface="+mj-lt"/>
              </a:rPr>
              <a:t>A desire to increase staff prisoner ratio’s and deliver regimes with greater controls to reduce violence and build staff confidence</a:t>
            </a:r>
          </a:p>
          <a:p>
            <a:pPr lvl="2" algn="just"/>
            <a:endParaRPr lang="en-GB" sz="1500" dirty="0">
              <a:latin typeface="+mj-lt"/>
            </a:endParaRPr>
          </a:p>
          <a:p>
            <a:pPr lvl="2" algn="just"/>
            <a:r>
              <a:rPr lang="en-GB" sz="1500" dirty="0">
                <a:latin typeface="+mj-lt"/>
              </a:rPr>
              <a:t>A desire to reduce overall activity spaces, mitigating where the quality of activity was historically impacted by oversubscription and taking stock of any loss of activity spaces from external markets during the pandemic</a:t>
            </a:r>
          </a:p>
          <a:p>
            <a:pPr algn="just"/>
            <a:endParaRPr lang="en-GB" sz="1500" dirty="0">
              <a:latin typeface="+mj-lt"/>
            </a:endParaRPr>
          </a:p>
          <a:p>
            <a:pPr lvl="2" algn="just"/>
            <a:r>
              <a:rPr lang="en-GB" sz="1500" dirty="0">
                <a:latin typeface="+mj-lt"/>
              </a:rPr>
              <a:t>Increased use of part-time working to improve opportunity for engagement in activity for a larger number of prisoners</a:t>
            </a:r>
          </a:p>
          <a:p>
            <a:pPr algn="just"/>
            <a:endParaRPr lang="en-GB" sz="1500" dirty="0">
              <a:latin typeface="+mj-lt"/>
            </a:endParaRPr>
          </a:p>
          <a:p>
            <a:pPr algn="just"/>
            <a:r>
              <a:rPr lang="en-GB" sz="1500" dirty="0">
                <a:latin typeface="+mj-lt"/>
              </a:rPr>
              <a:t>Regime resilience was generally healthy, with confidence of delivering planned regimes with nominal interruptions, however a low starting point at weekends could result in sub-optimal delivery, where operational pressures such as bed-watch staffing and staff absences impact delivery.</a:t>
            </a:r>
          </a:p>
          <a:p>
            <a:pPr algn="just"/>
            <a:endParaRPr lang="en-GB" sz="1500" dirty="0">
              <a:latin typeface="+mj-lt"/>
            </a:endParaRPr>
          </a:p>
          <a:p>
            <a:pPr algn="just"/>
            <a:endParaRPr lang="en-GB" sz="800" dirty="0">
              <a:latin typeface="+mj-lt"/>
            </a:endParaRPr>
          </a:p>
          <a:p>
            <a:pPr algn="just"/>
            <a:endParaRPr lang="en-GB" sz="800" dirty="0">
              <a:latin typeface="+mj-lt"/>
            </a:endParaRPr>
          </a:p>
          <a:p>
            <a:pPr lvl="2" algn="just"/>
            <a:r>
              <a:rPr lang="en-GB" sz="1500" dirty="0">
                <a:latin typeface="+mj-lt"/>
              </a:rPr>
              <a:t>In all cases there was a high degree of local confidence that plans could be delivered within the existing resource envelope and this was tested through analysis of daily staffing requirements.   </a:t>
            </a: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Headline findings</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C801691A-4ED3-4CBA-A6E1-5D6A8AE3295D}"/>
              </a:ext>
            </a:extLst>
          </p:cNvPr>
          <p:cNvGrpSpPr/>
          <p:nvPr/>
        </p:nvGrpSpPr>
        <p:grpSpPr>
          <a:xfrm>
            <a:off x="282392" y="2475486"/>
            <a:ext cx="890072" cy="439539"/>
            <a:chOff x="148388" y="6126480"/>
            <a:chExt cx="2239212" cy="1178560"/>
          </a:xfrm>
        </p:grpSpPr>
        <p:pic>
          <p:nvPicPr>
            <p:cNvPr id="7" name="Graphic 6" descr="Man">
              <a:extLst>
                <a:ext uri="{FF2B5EF4-FFF2-40B4-BE49-F238E27FC236}">
                  <a16:creationId xmlns:a16="http://schemas.microsoft.com/office/drawing/2014/main" id="{42FF522D-B78B-4EC8-B722-E13C4E4ED1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3520" y="6321266"/>
              <a:ext cx="812800" cy="812800"/>
            </a:xfrm>
            <a:prstGeom prst="rect">
              <a:avLst/>
            </a:prstGeom>
          </p:spPr>
        </p:pic>
        <p:pic>
          <p:nvPicPr>
            <p:cNvPr id="9" name="Graphic 8" descr="Group of men">
              <a:extLst>
                <a:ext uri="{FF2B5EF4-FFF2-40B4-BE49-F238E27FC236}">
                  <a16:creationId xmlns:a16="http://schemas.microsoft.com/office/drawing/2014/main" id="{2EF1CE2B-CBED-4D0F-98AC-4551B56D83B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8635" y="6260306"/>
              <a:ext cx="914400" cy="914400"/>
            </a:xfrm>
            <a:prstGeom prst="rect">
              <a:avLst/>
            </a:prstGeom>
          </p:spPr>
        </p:pic>
        <p:sp>
          <p:nvSpPr>
            <p:cNvPr id="11" name="Oval 10">
              <a:extLst>
                <a:ext uri="{FF2B5EF4-FFF2-40B4-BE49-F238E27FC236}">
                  <a16:creationId xmlns:a16="http://schemas.microsoft.com/office/drawing/2014/main" id="{AE3DD1D6-7627-44DE-8485-B985BB09E600}"/>
                </a:ext>
              </a:extLst>
            </p:cNvPr>
            <p:cNvSpPr/>
            <p:nvPr/>
          </p:nvSpPr>
          <p:spPr>
            <a:xfrm>
              <a:off x="148388" y="6126480"/>
              <a:ext cx="1188719"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118152D7-ECF1-4C29-BA9D-89B0CBA1458C}"/>
                </a:ext>
              </a:extLst>
            </p:cNvPr>
            <p:cNvSpPr/>
            <p:nvPr/>
          </p:nvSpPr>
          <p:spPr>
            <a:xfrm>
              <a:off x="1198880" y="6126480"/>
              <a:ext cx="1188720"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C7ADCA15-C968-4BD0-9E90-6840853D778F}"/>
              </a:ext>
            </a:extLst>
          </p:cNvPr>
          <p:cNvGrpSpPr/>
          <p:nvPr/>
        </p:nvGrpSpPr>
        <p:grpSpPr>
          <a:xfrm>
            <a:off x="272303" y="3095731"/>
            <a:ext cx="891358" cy="472509"/>
            <a:chOff x="228600" y="2730520"/>
            <a:chExt cx="891358" cy="472509"/>
          </a:xfrm>
        </p:grpSpPr>
        <p:pic>
          <p:nvPicPr>
            <p:cNvPr id="3" name="Graphic 2" descr="Tools outline">
              <a:extLst>
                <a:ext uri="{FF2B5EF4-FFF2-40B4-BE49-F238E27FC236}">
                  <a16:creationId xmlns:a16="http://schemas.microsoft.com/office/drawing/2014/main" id="{EA06137A-1AEF-4746-99A4-0600B8EB20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964" y="2759029"/>
              <a:ext cx="422994" cy="422994"/>
            </a:xfrm>
            <a:prstGeom prst="rect">
              <a:avLst/>
            </a:prstGeom>
          </p:spPr>
        </p:pic>
        <p:pic>
          <p:nvPicPr>
            <p:cNvPr id="14" name="Graphic 13" descr="Classroom outline">
              <a:extLst>
                <a:ext uri="{FF2B5EF4-FFF2-40B4-BE49-F238E27FC236}">
                  <a16:creationId xmlns:a16="http://schemas.microsoft.com/office/drawing/2014/main" id="{83CB10D2-19C8-40E3-8B73-FB3FDDF96AD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8600" y="2730520"/>
              <a:ext cx="472509" cy="472509"/>
            </a:xfrm>
            <a:prstGeom prst="rect">
              <a:avLst/>
            </a:prstGeom>
          </p:spPr>
        </p:pic>
      </p:grpSp>
      <p:grpSp>
        <p:nvGrpSpPr>
          <p:cNvPr id="21" name="Group 20">
            <a:extLst>
              <a:ext uri="{FF2B5EF4-FFF2-40B4-BE49-F238E27FC236}">
                <a16:creationId xmlns:a16="http://schemas.microsoft.com/office/drawing/2014/main" id="{6AE7BA42-5142-41FE-8BF8-3867F80DE7EA}"/>
              </a:ext>
            </a:extLst>
          </p:cNvPr>
          <p:cNvGrpSpPr/>
          <p:nvPr/>
        </p:nvGrpSpPr>
        <p:grpSpPr>
          <a:xfrm>
            <a:off x="271657" y="5346901"/>
            <a:ext cx="966486" cy="567326"/>
            <a:chOff x="643347" y="5350546"/>
            <a:chExt cx="1266828" cy="723489"/>
          </a:xfrm>
        </p:grpSpPr>
        <p:pic>
          <p:nvPicPr>
            <p:cNvPr id="16" name="Graphic 15" descr="Scales of justice outline">
              <a:extLst>
                <a:ext uri="{FF2B5EF4-FFF2-40B4-BE49-F238E27FC236}">
                  <a16:creationId xmlns:a16="http://schemas.microsoft.com/office/drawing/2014/main" id="{30A00DB3-F350-4B33-BE28-90C0F6AEED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4811" y="5350546"/>
              <a:ext cx="723489" cy="723489"/>
            </a:xfrm>
            <a:prstGeom prst="rect">
              <a:avLst/>
            </a:prstGeom>
          </p:spPr>
        </p:pic>
        <p:pic>
          <p:nvPicPr>
            <p:cNvPr id="19" name="Graphic 18" descr="Pound outline">
              <a:extLst>
                <a:ext uri="{FF2B5EF4-FFF2-40B4-BE49-F238E27FC236}">
                  <a16:creationId xmlns:a16="http://schemas.microsoft.com/office/drawing/2014/main" id="{55A56525-70A4-40D7-8ED0-C55D66B6B4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43347" y="5574025"/>
              <a:ext cx="278225" cy="278225"/>
            </a:xfrm>
            <a:prstGeom prst="rect">
              <a:avLst/>
            </a:prstGeom>
          </p:spPr>
        </p:pic>
        <p:pic>
          <p:nvPicPr>
            <p:cNvPr id="20" name="Graphic 19" descr="Pound outline">
              <a:extLst>
                <a:ext uri="{FF2B5EF4-FFF2-40B4-BE49-F238E27FC236}">
                  <a16:creationId xmlns:a16="http://schemas.microsoft.com/office/drawing/2014/main" id="{2FF83E0B-FD99-48EB-B0B3-49E14F6AD3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31950" y="5574025"/>
              <a:ext cx="278225" cy="278225"/>
            </a:xfrm>
            <a:prstGeom prst="rect">
              <a:avLst/>
            </a:prstGeom>
          </p:spPr>
        </p:pic>
      </p:grpSp>
      <p:grpSp>
        <p:nvGrpSpPr>
          <p:cNvPr id="32" name="Group 31">
            <a:extLst>
              <a:ext uri="{FF2B5EF4-FFF2-40B4-BE49-F238E27FC236}">
                <a16:creationId xmlns:a16="http://schemas.microsoft.com/office/drawing/2014/main" id="{547F6D79-187F-4433-875E-2890C33542D7}"/>
              </a:ext>
            </a:extLst>
          </p:cNvPr>
          <p:cNvGrpSpPr/>
          <p:nvPr/>
        </p:nvGrpSpPr>
        <p:grpSpPr>
          <a:xfrm>
            <a:off x="282392" y="3675730"/>
            <a:ext cx="970847" cy="528134"/>
            <a:chOff x="231348" y="3822723"/>
            <a:chExt cx="970847" cy="528134"/>
          </a:xfrm>
        </p:grpSpPr>
        <p:pic>
          <p:nvPicPr>
            <p:cNvPr id="27" name="Graphic 26" descr="Monthly calendar outline">
              <a:extLst>
                <a:ext uri="{FF2B5EF4-FFF2-40B4-BE49-F238E27FC236}">
                  <a16:creationId xmlns:a16="http://schemas.microsoft.com/office/drawing/2014/main" id="{E89E9738-4C59-4543-86E9-DF06CC57074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1348" y="3822723"/>
              <a:ext cx="528134" cy="528134"/>
            </a:xfrm>
            <a:prstGeom prst="rect">
              <a:avLst/>
            </a:prstGeom>
          </p:spPr>
        </p:pic>
        <p:pic>
          <p:nvPicPr>
            <p:cNvPr id="28" name="Graphic 27" descr="Man">
              <a:extLst>
                <a:ext uri="{FF2B5EF4-FFF2-40B4-BE49-F238E27FC236}">
                  <a16:creationId xmlns:a16="http://schemas.microsoft.com/office/drawing/2014/main" id="{75DF5C4E-1DAC-4432-A212-B4281969E9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170" y="3943834"/>
              <a:ext cx="323083" cy="303130"/>
            </a:xfrm>
            <a:prstGeom prst="rect">
              <a:avLst/>
            </a:prstGeom>
          </p:spPr>
        </p:pic>
        <p:pic>
          <p:nvPicPr>
            <p:cNvPr id="29" name="Graphic 28" descr="Man">
              <a:extLst>
                <a:ext uri="{FF2B5EF4-FFF2-40B4-BE49-F238E27FC236}">
                  <a16:creationId xmlns:a16="http://schemas.microsoft.com/office/drawing/2014/main" id="{07852DEE-1C68-4A12-B369-FE0FD4B7D6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9112" y="3943834"/>
              <a:ext cx="323083" cy="303130"/>
            </a:xfrm>
            <a:prstGeom prst="rect">
              <a:avLst/>
            </a:prstGeom>
          </p:spPr>
        </p:pic>
        <p:cxnSp>
          <p:nvCxnSpPr>
            <p:cNvPr id="31" name="Straight Connector 30">
              <a:extLst>
                <a:ext uri="{FF2B5EF4-FFF2-40B4-BE49-F238E27FC236}">
                  <a16:creationId xmlns:a16="http://schemas.microsoft.com/office/drawing/2014/main" id="{913E96F4-3F0A-4EDA-B831-9E561C6B08D8}"/>
                </a:ext>
              </a:extLst>
            </p:cNvPr>
            <p:cNvCxnSpPr/>
            <p:nvPr/>
          </p:nvCxnSpPr>
          <p:spPr>
            <a:xfrm>
              <a:off x="948910" y="3916175"/>
              <a:ext cx="0" cy="357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608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238127" y="506143"/>
            <a:ext cx="11603572" cy="1478774"/>
          </a:xfrm>
          <a:prstGeom prst="rect">
            <a:avLst/>
          </a:prstGeom>
          <a:solidFill>
            <a:srgbClr val="6C9D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234424" y="472462"/>
            <a:ext cx="11570226" cy="1323439"/>
          </a:xfrm>
          <a:prstGeom prst="rect">
            <a:avLst/>
          </a:prstGeom>
          <a:noFill/>
        </p:spPr>
        <p:txBody>
          <a:bodyPr wrap="square">
            <a:spAutoFit/>
          </a:bodyPr>
          <a:lstStyle/>
          <a:p>
            <a:pPr algn="just"/>
            <a:r>
              <a:rPr lang="en-GB" sz="1600" dirty="0">
                <a:latin typeface="+mj-lt"/>
              </a:rPr>
              <a:t>In the Open prison visited there was a clear aspiration to return as quickly as possible to pre-Covid regime groups. Open prisons have historically delivered good outcomes both for HMIP and the Prison Performance Ratings. During the pandemic the need to enforce social distancing and wider Covid controls has significantly impacted the staffing model and regime opportunities. Open prisons are designed to be more reflective of the community and it is assumed that returning to pre-Covid ways of working will maintain the positive outcomes for prisoner experienced prior to the pandemic.</a:t>
            </a: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Returning to pre-covid regime groups in Open, Women's and Dispersal Prisons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7ADCA15-C968-4BD0-9E90-6840853D778F}"/>
              </a:ext>
            </a:extLst>
          </p:cNvPr>
          <p:cNvGrpSpPr/>
          <p:nvPr/>
        </p:nvGrpSpPr>
        <p:grpSpPr>
          <a:xfrm>
            <a:off x="291761" y="5907857"/>
            <a:ext cx="891358" cy="472509"/>
            <a:chOff x="228600" y="2730520"/>
            <a:chExt cx="891358" cy="472509"/>
          </a:xfrm>
        </p:grpSpPr>
        <p:pic>
          <p:nvPicPr>
            <p:cNvPr id="3" name="Graphic 2" descr="Tools outline">
              <a:extLst>
                <a:ext uri="{FF2B5EF4-FFF2-40B4-BE49-F238E27FC236}">
                  <a16:creationId xmlns:a16="http://schemas.microsoft.com/office/drawing/2014/main" id="{EA06137A-1AEF-4746-99A4-0600B8EB20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64" y="2759029"/>
              <a:ext cx="422994" cy="422994"/>
            </a:xfrm>
            <a:prstGeom prst="rect">
              <a:avLst/>
            </a:prstGeom>
          </p:spPr>
        </p:pic>
        <p:pic>
          <p:nvPicPr>
            <p:cNvPr id="14" name="Graphic 13" descr="Classroom outline">
              <a:extLst>
                <a:ext uri="{FF2B5EF4-FFF2-40B4-BE49-F238E27FC236}">
                  <a16:creationId xmlns:a16="http://schemas.microsoft.com/office/drawing/2014/main" id="{83CB10D2-19C8-40E3-8B73-FB3FDDF96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600" y="2730520"/>
              <a:ext cx="472509" cy="472509"/>
            </a:xfrm>
            <a:prstGeom prst="rect">
              <a:avLst/>
            </a:prstGeom>
          </p:spPr>
        </p:pic>
      </p:grp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7"/>
          <a:stretch>
            <a:fillRect/>
          </a:stretch>
        </p:blipFill>
        <p:spPr>
          <a:xfrm>
            <a:off x="1326811" y="5907857"/>
            <a:ext cx="2089150" cy="481393"/>
          </a:xfrm>
          <a:prstGeom prst="rect">
            <a:avLst/>
          </a:prstGeom>
        </p:spPr>
      </p:pic>
      <p:sp>
        <p:nvSpPr>
          <p:cNvPr id="29" name="Rectangle 28">
            <a:extLst>
              <a:ext uri="{FF2B5EF4-FFF2-40B4-BE49-F238E27FC236}">
                <a16:creationId xmlns:a16="http://schemas.microsoft.com/office/drawing/2014/main" id="{E831CCD3-0BEF-4516-8BFA-2A4EE3889722}"/>
              </a:ext>
            </a:extLst>
          </p:cNvPr>
          <p:cNvSpPr/>
          <p:nvPr/>
        </p:nvSpPr>
        <p:spPr>
          <a:xfrm>
            <a:off x="237622" y="2038065"/>
            <a:ext cx="11603572" cy="1159620"/>
          </a:xfrm>
          <a:prstGeom prst="rect">
            <a:avLst/>
          </a:prstGeom>
          <a:solidFill>
            <a:srgbClr val="6C9D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30" name="Rectangle 29">
            <a:extLst>
              <a:ext uri="{FF2B5EF4-FFF2-40B4-BE49-F238E27FC236}">
                <a16:creationId xmlns:a16="http://schemas.microsoft.com/office/drawing/2014/main" id="{979AE3B0-2666-41C0-836F-023452D50C99}"/>
              </a:ext>
            </a:extLst>
          </p:cNvPr>
          <p:cNvSpPr/>
          <p:nvPr/>
        </p:nvSpPr>
        <p:spPr>
          <a:xfrm>
            <a:off x="237622" y="3262047"/>
            <a:ext cx="11603572" cy="1349368"/>
          </a:xfrm>
          <a:prstGeom prst="rect">
            <a:avLst/>
          </a:prstGeom>
          <a:solidFill>
            <a:srgbClr val="6C9D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pic>
        <p:nvPicPr>
          <p:cNvPr id="17" name="Graphic 16" descr="Neighborhood outline">
            <a:extLst>
              <a:ext uri="{FF2B5EF4-FFF2-40B4-BE49-F238E27FC236}">
                <a16:creationId xmlns:a16="http://schemas.microsoft.com/office/drawing/2014/main" id="{087E22D8-291E-4DAC-B17C-A2E652242FD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73014" y="1477175"/>
            <a:ext cx="568806" cy="459994"/>
          </a:xfrm>
          <a:prstGeom prst="rect">
            <a:avLst/>
          </a:prstGeom>
        </p:spPr>
      </p:pic>
      <p:pic>
        <p:nvPicPr>
          <p:cNvPr id="31" name="Graphic 30" descr="Group of women outline">
            <a:extLst>
              <a:ext uri="{FF2B5EF4-FFF2-40B4-BE49-F238E27FC236}">
                <a16:creationId xmlns:a16="http://schemas.microsoft.com/office/drawing/2014/main" id="{F7797D3F-4284-4ED4-86E9-0FC9BF563C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316435" y="2703308"/>
            <a:ext cx="508086" cy="508086"/>
          </a:xfrm>
          <a:prstGeom prst="rect">
            <a:avLst/>
          </a:prstGeom>
        </p:spPr>
      </p:pic>
      <p:sp>
        <p:nvSpPr>
          <p:cNvPr id="32" name="Rectangle 31">
            <a:extLst>
              <a:ext uri="{FF2B5EF4-FFF2-40B4-BE49-F238E27FC236}">
                <a16:creationId xmlns:a16="http://schemas.microsoft.com/office/drawing/2014/main" id="{C946BC10-C6B8-433C-8AE7-3139A2CA93A4}"/>
              </a:ext>
            </a:extLst>
          </p:cNvPr>
          <p:cNvSpPr/>
          <p:nvPr/>
        </p:nvSpPr>
        <p:spPr>
          <a:xfrm>
            <a:off x="246861" y="1998742"/>
            <a:ext cx="11570226" cy="1077218"/>
          </a:xfrm>
          <a:prstGeom prst="rect">
            <a:avLst/>
          </a:prstGeom>
          <a:noFill/>
        </p:spPr>
        <p:txBody>
          <a:bodyPr wrap="square">
            <a:spAutoFit/>
          </a:bodyPr>
          <a:lstStyle/>
          <a:p>
            <a:pPr algn="just"/>
            <a:r>
              <a:rPr lang="en-GB" sz="1600" dirty="0">
                <a:latin typeface="+mj-lt"/>
              </a:rPr>
              <a:t>In the Women's prison visited again there was a desire to open up the regime as quickly as possible and in line with pre-Covid delivery. The regime delivery was established on trust and community with staff prisoner ratios of 1:25. Adding additional controls* at stage 1 would not enable the same quality of regime and given that operational risks centred around Suicide and Self-Harm  rather than Security, Order and Control it would be counter productive to build in unnecessary controls.</a:t>
            </a:r>
          </a:p>
        </p:txBody>
      </p:sp>
      <p:sp>
        <p:nvSpPr>
          <p:cNvPr id="33" name="Rectangle 32">
            <a:extLst>
              <a:ext uri="{FF2B5EF4-FFF2-40B4-BE49-F238E27FC236}">
                <a16:creationId xmlns:a16="http://schemas.microsoft.com/office/drawing/2014/main" id="{8AFE233C-200F-4307-9F4D-D249F6CAEF64}"/>
              </a:ext>
            </a:extLst>
          </p:cNvPr>
          <p:cNvSpPr/>
          <p:nvPr/>
        </p:nvSpPr>
        <p:spPr>
          <a:xfrm>
            <a:off x="209550" y="3224172"/>
            <a:ext cx="11570226" cy="1323439"/>
          </a:xfrm>
          <a:prstGeom prst="rect">
            <a:avLst/>
          </a:prstGeom>
          <a:noFill/>
        </p:spPr>
        <p:txBody>
          <a:bodyPr wrap="square">
            <a:spAutoFit/>
          </a:bodyPr>
          <a:lstStyle/>
          <a:p>
            <a:pPr algn="just"/>
            <a:r>
              <a:rPr lang="en-GB" sz="1600" dirty="0">
                <a:latin typeface="+mj-lt"/>
              </a:rPr>
              <a:t>Whilst the Dispersal prison was managing significant risks of Security, Order and Control, the pre-Covid resource model already enabled significant levels of control with staff ratios of 1:6 and plans were based on pre-Covid regime groups. Dispersal Prisons again have historically delivered positive results in Prison Performance Ratings. Regime outcomes were notably lower than the Open and Women's prisons visited but reflective of the prison function. Work is under within the LTHSE estate to look at standardising regime outcomes across prisons.</a:t>
            </a:r>
          </a:p>
        </p:txBody>
      </p:sp>
      <p:pic>
        <p:nvPicPr>
          <p:cNvPr id="35" name="Graphic 34" descr="Jail outline">
            <a:extLst>
              <a:ext uri="{FF2B5EF4-FFF2-40B4-BE49-F238E27FC236}">
                <a16:creationId xmlns:a16="http://schemas.microsoft.com/office/drawing/2014/main" id="{56949EDD-243D-437E-B823-2291B641A40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316435" y="4125539"/>
            <a:ext cx="532193" cy="582598"/>
          </a:xfrm>
          <a:prstGeom prst="rect">
            <a:avLst/>
          </a:prstGeom>
        </p:spPr>
      </p:pic>
      <p:sp>
        <p:nvSpPr>
          <p:cNvPr id="36" name="Rectangle 35">
            <a:extLst>
              <a:ext uri="{FF2B5EF4-FFF2-40B4-BE49-F238E27FC236}">
                <a16:creationId xmlns:a16="http://schemas.microsoft.com/office/drawing/2014/main" id="{0BE784AD-6D38-4C94-9EA5-813D7AE7A74D}"/>
              </a:ext>
            </a:extLst>
          </p:cNvPr>
          <p:cNvSpPr/>
          <p:nvPr/>
        </p:nvSpPr>
        <p:spPr>
          <a:xfrm>
            <a:off x="249054" y="4671901"/>
            <a:ext cx="11603572" cy="1119146"/>
          </a:xfrm>
          <a:prstGeom prst="rect">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37" name="Rectangle 36">
            <a:extLst>
              <a:ext uri="{FF2B5EF4-FFF2-40B4-BE49-F238E27FC236}">
                <a16:creationId xmlns:a16="http://schemas.microsoft.com/office/drawing/2014/main" id="{70AC846B-8D6A-4959-9D08-5C84FCF2488F}"/>
              </a:ext>
            </a:extLst>
          </p:cNvPr>
          <p:cNvSpPr/>
          <p:nvPr/>
        </p:nvSpPr>
        <p:spPr>
          <a:xfrm>
            <a:off x="246861" y="4664742"/>
            <a:ext cx="11532915" cy="1077218"/>
          </a:xfrm>
          <a:prstGeom prst="rect">
            <a:avLst/>
          </a:prstGeom>
          <a:noFill/>
        </p:spPr>
        <p:txBody>
          <a:bodyPr wrap="square">
            <a:spAutoFit/>
          </a:bodyPr>
          <a:lstStyle/>
          <a:p>
            <a:pPr algn="just"/>
            <a:r>
              <a:rPr lang="en-GB" sz="1600" dirty="0">
                <a:latin typeface="+mj-lt"/>
              </a:rPr>
              <a:t>These themes are likely to be reflected across other prisons of similar functions, the quality of pre-Covid delivery and the local risks will vary even with prison function and may consequently require greater innovation at stage 1. The Women's estate has prisons providing different functions and themes may vary. Conversely within Cat C Trainers and Receptions there will be unique population and infrastructure factors that might lead some prisons to return to pre-Covid ways of working.</a:t>
            </a:r>
          </a:p>
        </p:txBody>
      </p:sp>
      <p:sp>
        <p:nvSpPr>
          <p:cNvPr id="20" name="Rectangle 19">
            <a:extLst>
              <a:ext uri="{FF2B5EF4-FFF2-40B4-BE49-F238E27FC236}">
                <a16:creationId xmlns:a16="http://schemas.microsoft.com/office/drawing/2014/main" id="{500331A4-571A-4216-90F0-E807C184CCAD}"/>
              </a:ext>
            </a:extLst>
          </p:cNvPr>
          <p:cNvSpPr/>
          <p:nvPr/>
        </p:nvSpPr>
        <p:spPr>
          <a:xfrm>
            <a:off x="0" y="6538058"/>
            <a:ext cx="10058400" cy="523220"/>
          </a:xfrm>
          <a:prstGeom prst="rect">
            <a:avLst/>
          </a:prstGeom>
          <a:noFill/>
        </p:spPr>
        <p:txBody>
          <a:bodyPr wrap="square">
            <a:spAutoFit/>
          </a:bodyPr>
          <a:lstStyle/>
          <a:p>
            <a:pPr algn="just"/>
            <a:r>
              <a:rPr lang="en-GB" sz="1200" dirty="0">
                <a:latin typeface="+mj-lt"/>
              </a:rPr>
              <a:t>*Controls as described refers to additional staffing, smaller regime groups or restricted mixing of prisoners (compared to pre-Covid arrangements)</a:t>
            </a:r>
          </a:p>
          <a:p>
            <a:pPr algn="just"/>
            <a:endParaRPr lang="en-GB" sz="1600" dirty="0">
              <a:latin typeface="+mj-lt"/>
            </a:endParaRPr>
          </a:p>
        </p:txBody>
      </p:sp>
    </p:spTree>
    <p:extLst>
      <p:ext uri="{BB962C8B-B14F-4D97-AF65-F5344CB8AC3E}">
        <p14:creationId xmlns:p14="http://schemas.microsoft.com/office/powerpoint/2010/main" val="331989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6428514" y="550746"/>
            <a:ext cx="5684327" cy="5252906"/>
          </a:xfrm>
          <a:prstGeom prst="rect">
            <a:avLst/>
          </a:prstGeom>
          <a:solidFill>
            <a:srgbClr val="6C9D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31597" y="512207"/>
            <a:ext cx="6357792" cy="5878532"/>
          </a:xfrm>
          <a:prstGeom prst="rect">
            <a:avLst/>
          </a:prstGeom>
          <a:noFill/>
        </p:spPr>
        <p:txBody>
          <a:bodyPr wrap="square">
            <a:spAutoFit/>
          </a:bodyPr>
          <a:lstStyle/>
          <a:p>
            <a:pPr algn="just"/>
            <a:r>
              <a:rPr lang="en-GB" sz="1500" dirty="0">
                <a:latin typeface="+mj-lt"/>
              </a:rPr>
              <a:t>Category C Trainers and Reception Prisons make up over two thirds of the prison estate. Whilst there is significant variation in performance across these prisons, many had experienced issues with high levels of violence prior to the pandemic.</a:t>
            </a:r>
          </a:p>
          <a:p>
            <a:pPr algn="just"/>
            <a:endParaRPr lang="en-GB" sz="1500" dirty="0">
              <a:latin typeface="+mj-lt"/>
            </a:endParaRPr>
          </a:p>
          <a:p>
            <a:pPr algn="just"/>
            <a:r>
              <a:rPr lang="en-GB" sz="1500" dirty="0">
                <a:latin typeface="+mj-lt"/>
              </a:rPr>
              <a:t>There was desire to increase staff prisoner ratio’s and deliver regimes with greater controls with an aim to reduce violence and build staff confidence. Staffing ratio comparisons are provided from 2 of the prisons. These comparisons are reflective of a c50% improvement in ratios across the group. </a:t>
            </a:r>
          </a:p>
          <a:p>
            <a:pPr algn="just"/>
            <a:endParaRPr lang="en-GB" sz="1500" dirty="0">
              <a:latin typeface="+mj-lt"/>
            </a:endParaRPr>
          </a:p>
          <a:p>
            <a:pPr algn="just"/>
            <a:r>
              <a:rPr lang="en-GB" sz="1500" dirty="0">
                <a:latin typeface="+mj-lt"/>
              </a:rPr>
              <a:t>Reduced ratios additionally enabled greater flexibility of staff deployment. Reduced numbers of staff were required for direct supervision and could instead undertake wing duties and key work, whilst still being deployed within the residential area.</a:t>
            </a:r>
          </a:p>
          <a:p>
            <a:pPr algn="just"/>
            <a:endParaRPr lang="en-GB" sz="1500" dirty="0">
              <a:latin typeface="+mj-lt"/>
            </a:endParaRPr>
          </a:p>
          <a:p>
            <a:pPr algn="just"/>
            <a:r>
              <a:rPr lang="en-GB" sz="1500" dirty="0">
                <a:latin typeface="+mj-lt"/>
              </a:rPr>
              <a:t>Reducing mixing between regime groups on different wings was also considered desirable along with use of escorted moves rather than free-flow to activities.</a:t>
            </a:r>
          </a:p>
          <a:p>
            <a:pPr algn="just"/>
            <a:endParaRPr lang="en-GB" sz="1500" dirty="0">
              <a:latin typeface="+mj-lt"/>
            </a:endParaRPr>
          </a:p>
          <a:p>
            <a:pPr algn="just"/>
            <a:r>
              <a:rPr lang="en-GB" sz="1500" dirty="0">
                <a:latin typeface="+mj-lt"/>
              </a:rPr>
              <a:t>An example of best practice was a sliding ratio of staff to prisoners depending on the regime required and associated risk, this enabled further flexibility for both the deployment of staff and regime delivery.</a:t>
            </a:r>
          </a:p>
          <a:p>
            <a:pPr algn="just"/>
            <a:endParaRPr lang="en-GB" sz="1500" dirty="0">
              <a:latin typeface="+mj-lt"/>
            </a:endParaRPr>
          </a:p>
          <a:p>
            <a:pPr algn="just"/>
            <a:endParaRPr lang="en-GB" sz="1600" dirty="0">
              <a:latin typeface="+mj-lt"/>
            </a:endParaRPr>
          </a:p>
        </p:txBody>
      </p:sp>
      <p:sp>
        <p:nvSpPr>
          <p:cNvPr id="5" name="Rectangle 4">
            <a:extLst>
              <a:ext uri="{FF2B5EF4-FFF2-40B4-BE49-F238E27FC236}">
                <a16:creationId xmlns:a16="http://schemas.microsoft.com/office/drawing/2014/main" id="{16900CBF-3A89-4CF5-90D0-F987F969BF87}"/>
              </a:ext>
            </a:extLst>
          </p:cNvPr>
          <p:cNvSpPr/>
          <p:nvPr/>
        </p:nvSpPr>
        <p:spPr>
          <a:xfrm>
            <a:off x="190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Smaller regime groups and staff prisoner ratios in Cat C Trainers and Reception prisons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3"/>
          <a:stretch>
            <a:fillRect/>
          </a:stretch>
        </p:blipFill>
        <p:spPr>
          <a:xfrm>
            <a:off x="1326811" y="5907857"/>
            <a:ext cx="2089150" cy="481393"/>
          </a:xfrm>
          <a:prstGeom prst="rect">
            <a:avLst/>
          </a:prstGeom>
        </p:spPr>
      </p:pic>
      <p:sp>
        <p:nvSpPr>
          <p:cNvPr id="15" name="Rectangle 14">
            <a:extLst>
              <a:ext uri="{FF2B5EF4-FFF2-40B4-BE49-F238E27FC236}">
                <a16:creationId xmlns:a16="http://schemas.microsoft.com/office/drawing/2014/main" id="{C0CBAA1E-ED9E-4265-9459-25A0518B6B3E}"/>
              </a:ext>
            </a:extLst>
          </p:cNvPr>
          <p:cNvSpPr/>
          <p:nvPr/>
        </p:nvSpPr>
        <p:spPr>
          <a:xfrm>
            <a:off x="6480083" y="550746"/>
            <a:ext cx="5285107" cy="338554"/>
          </a:xfrm>
          <a:prstGeom prst="rect">
            <a:avLst/>
          </a:prstGeom>
          <a:noFill/>
        </p:spPr>
        <p:txBody>
          <a:bodyPr wrap="square">
            <a:spAutoFit/>
          </a:bodyPr>
          <a:lstStyle/>
          <a:p>
            <a:pPr algn="just"/>
            <a:r>
              <a:rPr lang="en-GB" sz="1600" b="1" dirty="0">
                <a:latin typeface="+mj-lt"/>
              </a:rPr>
              <a:t>Category C Trainer staff prisoner ratio changes</a:t>
            </a:r>
          </a:p>
        </p:txBody>
      </p:sp>
      <p:sp>
        <p:nvSpPr>
          <p:cNvPr id="16" name="Rectangle 15">
            <a:extLst>
              <a:ext uri="{FF2B5EF4-FFF2-40B4-BE49-F238E27FC236}">
                <a16:creationId xmlns:a16="http://schemas.microsoft.com/office/drawing/2014/main" id="{1698A510-577C-409D-97C4-A06CC1389621}"/>
              </a:ext>
            </a:extLst>
          </p:cNvPr>
          <p:cNvSpPr/>
          <p:nvPr/>
        </p:nvSpPr>
        <p:spPr>
          <a:xfrm>
            <a:off x="6428515" y="3398553"/>
            <a:ext cx="4792897" cy="338554"/>
          </a:xfrm>
          <a:prstGeom prst="rect">
            <a:avLst/>
          </a:prstGeom>
          <a:noFill/>
        </p:spPr>
        <p:txBody>
          <a:bodyPr wrap="square">
            <a:spAutoFit/>
          </a:bodyPr>
          <a:lstStyle/>
          <a:p>
            <a:pPr algn="just"/>
            <a:r>
              <a:rPr lang="en-GB" sz="1600" b="1" dirty="0">
                <a:latin typeface="+mj-lt"/>
              </a:rPr>
              <a:t>Reception staff prisoner ratio changes </a:t>
            </a:r>
          </a:p>
        </p:txBody>
      </p:sp>
      <p:grpSp>
        <p:nvGrpSpPr>
          <p:cNvPr id="17" name="Group 16">
            <a:extLst>
              <a:ext uri="{FF2B5EF4-FFF2-40B4-BE49-F238E27FC236}">
                <a16:creationId xmlns:a16="http://schemas.microsoft.com/office/drawing/2014/main" id="{376174E6-E018-42C1-9AEF-D9831CC4FD06}"/>
              </a:ext>
            </a:extLst>
          </p:cNvPr>
          <p:cNvGrpSpPr/>
          <p:nvPr/>
        </p:nvGrpSpPr>
        <p:grpSpPr>
          <a:xfrm>
            <a:off x="234424" y="5924149"/>
            <a:ext cx="969908" cy="465101"/>
            <a:chOff x="148388" y="6126480"/>
            <a:chExt cx="2239212" cy="1178560"/>
          </a:xfrm>
        </p:grpSpPr>
        <p:pic>
          <p:nvPicPr>
            <p:cNvPr id="18" name="Graphic 17" descr="Man">
              <a:extLst>
                <a:ext uri="{FF2B5EF4-FFF2-40B4-BE49-F238E27FC236}">
                  <a16:creationId xmlns:a16="http://schemas.microsoft.com/office/drawing/2014/main" id="{791DF5AC-F860-4054-850F-A558DF759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20" y="6321266"/>
              <a:ext cx="812800" cy="812800"/>
            </a:xfrm>
            <a:prstGeom prst="rect">
              <a:avLst/>
            </a:prstGeom>
          </p:spPr>
        </p:pic>
        <p:pic>
          <p:nvPicPr>
            <p:cNvPr id="19" name="Graphic 18" descr="Group of men">
              <a:extLst>
                <a:ext uri="{FF2B5EF4-FFF2-40B4-BE49-F238E27FC236}">
                  <a16:creationId xmlns:a16="http://schemas.microsoft.com/office/drawing/2014/main" id="{AF5BC9BE-4739-41C1-ADC6-D1545E72E1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635" y="6260306"/>
              <a:ext cx="914400" cy="914400"/>
            </a:xfrm>
            <a:prstGeom prst="rect">
              <a:avLst/>
            </a:prstGeom>
          </p:spPr>
        </p:pic>
        <p:sp>
          <p:nvSpPr>
            <p:cNvPr id="20" name="Oval 19">
              <a:extLst>
                <a:ext uri="{FF2B5EF4-FFF2-40B4-BE49-F238E27FC236}">
                  <a16:creationId xmlns:a16="http://schemas.microsoft.com/office/drawing/2014/main" id="{ACE12009-6921-4464-8C66-625DE92BAA44}"/>
                </a:ext>
              </a:extLst>
            </p:cNvPr>
            <p:cNvSpPr/>
            <p:nvPr/>
          </p:nvSpPr>
          <p:spPr>
            <a:xfrm>
              <a:off x="148388" y="6126480"/>
              <a:ext cx="1188719"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1E1A6DC-469D-43F4-B2BF-B76D2E5E706A}"/>
                </a:ext>
              </a:extLst>
            </p:cNvPr>
            <p:cNvSpPr/>
            <p:nvPr/>
          </p:nvSpPr>
          <p:spPr>
            <a:xfrm>
              <a:off x="1198880" y="6126480"/>
              <a:ext cx="1188720"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206717C2-3BDA-4F1F-91D2-AF8BA5020ED5}"/>
              </a:ext>
            </a:extLst>
          </p:cNvPr>
          <p:cNvGrpSpPr/>
          <p:nvPr/>
        </p:nvGrpSpPr>
        <p:grpSpPr>
          <a:xfrm>
            <a:off x="7688942" y="5095552"/>
            <a:ext cx="2531090" cy="664114"/>
            <a:chOff x="6640102" y="5113474"/>
            <a:chExt cx="2576442" cy="707886"/>
          </a:xfrm>
          <a:solidFill>
            <a:schemeClr val="bg1"/>
          </a:solidFill>
        </p:grpSpPr>
        <p:pic>
          <p:nvPicPr>
            <p:cNvPr id="46" name="Graphic 45" descr="Man">
              <a:extLst>
                <a:ext uri="{FF2B5EF4-FFF2-40B4-BE49-F238E27FC236}">
                  <a16:creationId xmlns:a16="http://schemas.microsoft.com/office/drawing/2014/main" id="{70C7F888-EFCB-48BE-9FA1-B9F3C25D61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1751" y="5175789"/>
              <a:ext cx="621649" cy="583257"/>
            </a:xfrm>
            <a:prstGeom prst="rect">
              <a:avLst/>
            </a:prstGeom>
          </p:spPr>
        </p:pic>
        <p:pic>
          <p:nvPicPr>
            <p:cNvPr id="47" name="Graphic 46" descr="Man">
              <a:extLst>
                <a:ext uri="{FF2B5EF4-FFF2-40B4-BE49-F238E27FC236}">
                  <a16:creationId xmlns:a16="http://schemas.microsoft.com/office/drawing/2014/main" id="{3BF4C71F-0A30-4F53-BE14-8A2CCD76A4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95037" y="5175792"/>
              <a:ext cx="621649" cy="583257"/>
            </a:xfrm>
            <a:prstGeom prst="rect">
              <a:avLst/>
            </a:prstGeom>
          </p:spPr>
        </p:pic>
        <p:pic>
          <p:nvPicPr>
            <p:cNvPr id="48" name="Graphic 47" descr="Man">
              <a:extLst>
                <a:ext uri="{FF2B5EF4-FFF2-40B4-BE49-F238E27FC236}">
                  <a16:creationId xmlns:a16="http://schemas.microsoft.com/office/drawing/2014/main" id="{C2A7FE06-9AE0-43F2-AC38-AD976C5E0C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28323" y="5175792"/>
              <a:ext cx="621649" cy="583257"/>
            </a:xfrm>
            <a:prstGeom prst="rect">
              <a:avLst/>
            </a:prstGeom>
          </p:spPr>
        </p:pic>
        <p:pic>
          <p:nvPicPr>
            <p:cNvPr id="49" name="Graphic 48" descr="Man">
              <a:extLst>
                <a:ext uri="{FF2B5EF4-FFF2-40B4-BE49-F238E27FC236}">
                  <a16:creationId xmlns:a16="http://schemas.microsoft.com/office/drawing/2014/main" id="{BA1226F7-45C1-4734-985B-C6619F62C11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1609" y="5175792"/>
              <a:ext cx="621649" cy="583257"/>
            </a:xfrm>
            <a:prstGeom prst="rect">
              <a:avLst/>
            </a:prstGeom>
          </p:spPr>
        </p:pic>
        <p:pic>
          <p:nvPicPr>
            <p:cNvPr id="50" name="Graphic 49" descr="Man">
              <a:extLst>
                <a:ext uri="{FF2B5EF4-FFF2-40B4-BE49-F238E27FC236}">
                  <a16:creationId xmlns:a16="http://schemas.microsoft.com/office/drawing/2014/main" id="{3FC35469-B66B-4E31-8906-C6516852B1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4895" y="5175792"/>
              <a:ext cx="621649" cy="583257"/>
            </a:xfrm>
            <a:prstGeom prst="rect">
              <a:avLst/>
            </a:prstGeom>
          </p:spPr>
        </p:pic>
        <p:pic>
          <p:nvPicPr>
            <p:cNvPr id="51" name="Graphic 50" descr="Man">
              <a:extLst>
                <a:ext uri="{FF2B5EF4-FFF2-40B4-BE49-F238E27FC236}">
                  <a16:creationId xmlns:a16="http://schemas.microsoft.com/office/drawing/2014/main" id="{213F69F0-C9CE-460E-9526-C549AB91E44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0102" y="5175791"/>
              <a:ext cx="621649" cy="583257"/>
            </a:xfrm>
            <a:prstGeom prst="rect">
              <a:avLst/>
            </a:prstGeom>
          </p:spPr>
        </p:pic>
        <p:sp>
          <p:nvSpPr>
            <p:cNvPr id="52" name="Rectangle 51">
              <a:extLst>
                <a:ext uri="{FF2B5EF4-FFF2-40B4-BE49-F238E27FC236}">
                  <a16:creationId xmlns:a16="http://schemas.microsoft.com/office/drawing/2014/main" id="{B6F7663A-4C41-4EE0-BDF6-5539DD0B192A}"/>
                </a:ext>
              </a:extLst>
            </p:cNvPr>
            <p:cNvSpPr/>
            <p:nvPr/>
          </p:nvSpPr>
          <p:spPr>
            <a:xfrm>
              <a:off x="7110931" y="5113474"/>
              <a:ext cx="301640" cy="707886"/>
            </a:xfrm>
            <a:prstGeom prst="rect">
              <a:avLst/>
            </a:prstGeom>
            <a:noFill/>
            <a:ln>
              <a:noFill/>
            </a:ln>
          </p:spPr>
          <p:txBody>
            <a:bodyPr wrap="square">
              <a:spAutoFit/>
            </a:bodyPr>
            <a:lstStyle/>
            <a:p>
              <a:pPr algn="just"/>
              <a:r>
                <a:rPr lang="en-GB" sz="4000" dirty="0">
                  <a:latin typeface="+mj-lt"/>
                </a:rPr>
                <a:t>:</a:t>
              </a:r>
            </a:p>
          </p:txBody>
        </p:sp>
      </p:grpSp>
      <p:grpSp>
        <p:nvGrpSpPr>
          <p:cNvPr id="12" name="Group 11">
            <a:extLst>
              <a:ext uri="{FF2B5EF4-FFF2-40B4-BE49-F238E27FC236}">
                <a16:creationId xmlns:a16="http://schemas.microsoft.com/office/drawing/2014/main" id="{862743DF-29CC-4A3A-942F-A2BC8B4D6D2E}"/>
              </a:ext>
            </a:extLst>
          </p:cNvPr>
          <p:cNvGrpSpPr/>
          <p:nvPr/>
        </p:nvGrpSpPr>
        <p:grpSpPr>
          <a:xfrm>
            <a:off x="7688942" y="3895560"/>
            <a:ext cx="4471461" cy="664114"/>
            <a:chOff x="7410097" y="4099206"/>
            <a:chExt cx="4551581" cy="707886"/>
          </a:xfrm>
          <a:solidFill>
            <a:schemeClr val="bg1"/>
          </a:solidFill>
        </p:grpSpPr>
        <p:grpSp>
          <p:nvGrpSpPr>
            <p:cNvPr id="53" name="Group 52">
              <a:extLst>
                <a:ext uri="{FF2B5EF4-FFF2-40B4-BE49-F238E27FC236}">
                  <a16:creationId xmlns:a16="http://schemas.microsoft.com/office/drawing/2014/main" id="{BFA52825-1A11-4019-97D7-0AEDF6CB76EB}"/>
                </a:ext>
              </a:extLst>
            </p:cNvPr>
            <p:cNvGrpSpPr/>
            <p:nvPr/>
          </p:nvGrpSpPr>
          <p:grpSpPr>
            <a:xfrm>
              <a:off x="7410097" y="4099206"/>
              <a:ext cx="2576442" cy="707886"/>
              <a:chOff x="6640102" y="5113474"/>
              <a:chExt cx="2576442" cy="707886"/>
            </a:xfrm>
            <a:grpFill/>
          </p:grpSpPr>
          <p:pic>
            <p:nvPicPr>
              <p:cNvPr id="54" name="Graphic 53" descr="Man">
                <a:extLst>
                  <a:ext uri="{FF2B5EF4-FFF2-40B4-BE49-F238E27FC236}">
                    <a16:creationId xmlns:a16="http://schemas.microsoft.com/office/drawing/2014/main" id="{C0EC5C79-96C6-4E5F-8BD9-EE8266DBC7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1751" y="5175789"/>
                <a:ext cx="621649" cy="583257"/>
              </a:xfrm>
              <a:prstGeom prst="rect">
                <a:avLst/>
              </a:prstGeom>
            </p:spPr>
          </p:pic>
          <p:pic>
            <p:nvPicPr>
              <p:cNvPr id="55" name="Graphic 54" descr="Man">
                <a:extLst>
                  <a:ext uri="{FF2B5EF4-FFF2-40B4-BE49-F238E27FC236}">
                    <a16:creationId xmlns:a16="http://schemas.microsoft.com/office/drawing/2014/main" id="{613A4CFC-E04C-422D-A051-65796E391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95037" y="5175792"/>
                <a:ext cx="621649" cy="583257"/>
              </a:xfrm>
              <a:prstGeom prst="rect">
                <a:avLst/>
              </a:prstGeom>
            </p:spPr>
          </p:pic>
          <p:pic>
            <p:nvPicPr>
              <p:cNvPr id="56" name="Graphic 55" descr="Man">
                <a:extLst>
                  <a:ext uri="{FF2B5EF4-FFF2-40B4-BE49-F238E27FC236}">
                    <a16:creationId xmlns:a16="http://schemas.microsoft.com/office/drawing/2014/main" id="{5A0D9C86-AE86-4C76-801D-A670064B73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28323" y="5175792"/>
                <a:ext cx="621649" cy="583257"/>
              </a:xfrm>
              <a:prstGeom prst="rect">
                <a:avLst/>
              </a:prstGeom>
            </p:spPr>
          </p:pic>
          <p:pic>
            <p:nvPicPr>
              <p:cNvPr id="57" name="Graphic 56" descr="Man">
                <a:extLst>
                  <a:ext uri="{FF2B5EF4-FFF2-40B4-BE49-F238E27FC236}">
                    <a16:creationId xmlns:a16="http://schemas.microsoft.com/office/drawing/2014/main" id="{411B09FC-8662-4B47-AE88-CF0980301A6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1609" y="5175792"/>
                <a:ext cx="621649" cy="583257"/>
              </a:xfrm>
              <a:prstGeom prst="rect">
                <a:avLst/>
              </a:prstGeom>
            </p:spPr>
          </p:pic>
          <p:pic>
            <p:nvPicPr>
              <p:cNvPr id="58" name="Graphic 57" descr="Man">
                <a:extLst>
                  <a:ext uri="{FF2B5EF4-FFF2-40B4-BE49-F238E27FC236}">
                    <a16:creationId xmlns:a16="http://schemas.microsoft.com/office/drawing/2014/main" id="{C4760388-AC9E-47FB-9A04-64B9AA65EB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4895" y="5175792"/>
                <a:ext cx="621649" cy="583257"/>
              </a:xfrm>
              <a:prstGeom prst="rect">
                <a:avLst/>
              </a:prstGeom>
            </p:spPr>
          </p:pic>
          <p:pic>
            <p:nvPicPr>
              <p:cNvPr id="59" name="Graphic 58" descr="Man">
                <a:extLst>
                  <a:ext uri="{FF2B5EF4-FFF2-40B4-BE49-F238E27FC236}">
                    <a16:creationId xmlns:a16="http://schemas.microsoft.com/office/drawing/2014/main" id="{8A4C9D7E-58DB-47D1-BCE1-E1452BEC484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0102" y="5175791"/>
                <a:ext cx="621649" cy="583257"/>
              </a:xfrm>
              <a:prstGeom prst="rect">
                <a:avLst/>
              </a:prstGeom>
            </p:spPr>
          </p:pic>
          <p:sp>
            <p:nvSpPr>
              <p:cNvPr id="60" name="Rectangle 59">
                <a:extLst>
                  <a:ext uri="{FF2B5EF4-FFF2-40B4-BE49-F238E27FC236}">
                    <a16:creationId xmlns:a16="http://schemas.microsoft.com/office/drawing/2014/main" id="{C84363BA-0137-4147-B1B5-5565336F69EA}"/>
                  </a:ext>
                </a:extLst>
              </p:cNvPr>
              <p:cNvSpPr/>
              <p:nvPr/>
            </p:nvSpPr>
            <p:spPr>
              <a:xfrm>
                <a:off x="7110931" y="5113474"/>
                <a:ext cx="301640" cy="707886"/>
              </a:xfrm>
              <a:prstGeom prst="rect">
                <a:avLst/>
              </a:prstGeom>
              <a:noFill/>
              <a:ln>
                <a:noFill/>
              </a:ln>
            </p:spPr>
            <p:txBody>
              <a:bodyPr wrap="square">
                <a:spAutoFit/>
              </a:bodyPr>
              <a:lstStyle/>
              <a:p>
                <a:pPr algn="just"/>
                <a:r>
                  <a:rPr lang="en-GB" sz="4000" dirty="0">
                    <a:latin typeface="+mj-lt"/>
                  </a:rPr>
                  <a:t>:</a:t>
                </a:r>
              </a:p>
            </p:txBody>
          </p:sp>
        </p:grpSp>
        <p:pic>
          <p:nvPicPr>
            <p:cNvPr id="61" name="Graphic 60" descr="Man">
              <a:extLst>
                <a:ext uri="{FF2B5EF4-FFF2-40B4-BE49-F238E27FC236}">
                  <a16:creationId xmlns:a16="http://schemas.microsoft.com/office/drawing/2014/main" id="{8D554BA3-3405-462B-BFE4-B69DB811073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96061" y="4161448"/>
              <a:ext cx="621649" cy="583257"/>
            </a:xfrm>
            <a:prstGeom prst="rect">
              <a:avLst/>
            </a:prstGeom>
          </p:spPr>
        </p:pic>
        <p:pic>
          <p:nvPicPr>
            <p:cNvPr id="62" name="Graphic 61" descr="Man">
              <a:extLst>
                <a:ext uri="{FF2B5EF4-FFF2-40B4-BE49-F238E27FC236}">
                  <a16:creationId xmlns:a16="http://schemas.microsoft.com/office/drawing/2014/main" id="{8AB45525-21CA-4705-ADB4-FCD751A157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9347" y="4161451"/>
              <a:ext cx="621649" cy="583257"/>
            </a:xfrm>
            <a:prstGeom prst="rect">
              <a:avLst/>
            </a:prstGeom>
          </p:spPr>
        </p:pic>
        <p:pic>
          <p:nvPicPr>
            <p:cNvPr id="63" name="Graphic 62" descr="Man">
              <a:extLst>
                <a:ext uri="{FF2B5EF4-FFF2-40B4-BE49-F238E27FC236}">
                  <a16:creationId xmlns:a16="http://schemas.microsoft.com/office/drawing/2014/main" id="{7AD264BF-D17F-478C-A511-6FB39A1FE5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2633" y="4161451"/>
              <a:ext cx="621649" cy="583257"/>
            </a:xfrm>
            <a:prstGeom prst="rect">
              <a:avLst/>
            </a:prstGeom>
          </p:spPr>
        </p:pic>
        <p:pic>
          <p:nvPicPr>
            <p:cNvPr id="64" name="Graphic 63" descr="Man">
              <a:extLst>
                <a:ext uri="{FF2B5EF4-FFF2-40B4-BE49-F238E27FC236}">
                  <a16:creationId xmlns:a16="http://schemas.microsoft.com/office/drawing/2014/main" id="{C79FCBFC-11AB-4226-84E2-7F86621D5AF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95919" y="4161451"/>
              <a:ext cx="621649" cy="583257"/>
            </a:xfrm>
            <a:prstGeom prst="rect">
              <a:avLst/>
            </a:prstGeom>
          </p:spPr>
        </p:pic>
        <p:pic>
          <p:nvPicPr>
            <p:cNvPr id="65" name="Graphic 64" descr="Man">
              <a:extLst>
                <a:ext uri="{FF2B5EF4-FFF2-40B4-BE49-F238E27FC236}">
                  <a16:creationId xmlns:a16="http://schemas.microsoft.com/office/drawing/2014/main" id="{88E646EB-9323-4D74-8260-737C5D65A3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9205" y="4161451"/>
              <a:ext cx="621649" cy="583257"/>
            </a:xfrm>
            <a:prstGeom prst="rect">
              <a:avLst/>
            </a:prstGeom>
          </p:spPr>
        </p:pic>
        <p:pic>
          <p:nvPicPr>
            <p:cNvPr id="66" name="Graphic 65" descr="Man">
              <a:extLst>
                <a:ext uri="{FF2B5EF4-FFF2-40B4-BE49-F238E27FC236}">
                  <a16:creationId xmlns:a16="http://schemas.microsoft.com/office/drawing/2014/main" id="{41CF6F09-9F9D-47B3-9B45-9AA0072267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340029" y="4161451"/>
              <a:ext cx="621649" cy="583257"/>
            </a:xfrm>
            <a:prstGeom prst="rect">
              <a:avLst/>
            </a:prstGeom>
          </p:spPr>
        </p:pic>
      </p:grpSp>
      <p:sp>
        <p:nvSpPr>
          <p:cNvPr id="67" name="Rectangle 66">
            <a:extLst>
              <a:ext uri="{FF2B5EF4-FFF2-40B4-BE49-F238E27FC236}">
                <a16:creationId xmlns:a16="http://schemas.microsoft.com/office/drawing/2014/main" id="{235D940C-288C-47B7-8F13-E6BD12471A61}"/>
              </a:ext>
            </a:extLst>
          </p:cNvPr>
          <p:cNvSpPr/>
          <p:nvPr/>
        </p:nvSpPr>
        <p:spPr>
          <a:xfrm>
            <a:off x="6473383" y="4017535"/>
            <a:ext cx="1190203" cy="553998"/>
          </a:xfrm>
          <a:prstGeom prst="rect">
            <a:avLst/>
          </a:prstGeom>
          <a:noFill/>
        </p:spPr>
        <p:txBody>
          <a:bodyPr wrap="square">
            <a:spAutoFit/>
          </a:bodyPr>
          <a:lstStyle/>
          <a:p>
            <a:pPr algn="just"/>
            <a:r>
              <a:rPr lang="en-GB" sz="3000" dirty="0">
                <a:latin typeface="+mj-lt"/>
              </a:rPr>
              <a:t>1:11</a:t>
            </a:r>
          </a:p>
        </p:txBody>
      </p:sp>
      <p:sp>
        <p:nvSpPr>
          <p:cNvPr id="68" name="Rectangle 67">
            <a:extLst>
              <a:ext uri="{FF2B5EF4-FFF2-40B4-BE49-F238E27FC236}">
                <a16:creationId xmlns:a16="http://schemas.microsoft.com/office/drawing/2014/main" id="{8EFA0439-807C-41D2-B5BC-FDF3CE5ADAA4}"/>
              </a:ext>
            </a:extLst>
          </p:cNvPr>
          <p:cNvSpPr/>
          <p:nvPr/>
        </p:nvSpPr>
        <p:spPr>
          <a:xfrm>
            <a:off x="6501893" y="5152136"/>
            <a:ext cx="1190203" cy="553998"/>
          </a:xfrm>
          <a:prstGeom prst="rect">
            <a:avLst/>
          </a:prstGeom>
          <a:noFill/>
        </p:spPr>
        <p:txBody>
          <a:bodyPr wrap="square">
            <a:spAutoFit/>
          </a:bodyPr>
          <a:lstStyle/>
          <a:p>
            <a:pPr algn="just"/>
            <a:r>
              <a:rPr lang="en-GB" sz="3000" dirty="0">
                <a:latin typeface="+mj-lt"/>
              </a:rPr>
              <a:t>1:5</a:t>
            </a:r>
          </a:p>
        </p:txBody>
      </p:sp>
      <p:sp>
        <p:nvSpPr>
          <p:cNvPr id="69" name="Rectangle 68">
            <a:extLst>
              <a:ext uri="{FF2B5EF4-FFF2-40B4-BE49-F238E27FC236}">
                <a16:creationId xmlns:a16="http://schemas.microsoft.com/office/drawing/2014/main" id="{0839F8ED-4B94-4433-8F03-50088623164D}"/>
              </a:ext>
            </a:extLst>
          </p:cNvPr>
          <p:cNvSpPr/>
          <p:nvPr/>
        </p:nvSpPr>
        <p:spPr>
          <a:xfrm>
            <a:off x="6480084" y="4657364"/>
            <a:ext cx="4792897" cy="338554"/>
          </a:xfrm>
          <a:prstGeom prst="rect">
            <a:avLst/>
          </a:prstGeom>
          <a:noFill/>
        </p:spPr>
        <p:txBody>
          <a:bodyPr wrap="square">
            <a:spAutoFit/>
          </a:bodyPr>
          <a:lstStyle/>
          <a:p>
            <a:pPr algn="just"/>
            <a:r>
              <a:rPr lang="en-GB" sz="1600" b="1" dirty="0">
                <a:latin typeface="+mj-lt"/>
              </a:rPr>
              <a:t>Reduced to </a:t>
            </a:r>
          </a:p>
        </p:txBody>
      </p:sp>
      <p:grpSp>
        <p:nvGrpSpPr>
          <p:cNvPr id="78" name="Group 77">
            <a:extLst>
              <a:ext uri="{FF2B5EF4-FFF2-40B4-BE49-F238E27FC236}">
                <a16:creationId xmlns:a16="http://schemas.microsoft.com/office/drawing/2014/main" id="{6B8E8737-F3B0-4DD1-9E6A-DF17DD40F218}"/>
              </a:ext>
            </a:extLst>
          </p:cNvPr>
          <p:cNvGrpSpPr/>
          <p:nvPr/>
        </p:nvGrpSpPr>
        <p:grpSpPr>
          <a:xfrm>
            <a:off x="7688942" y="2426756"/>
            <a:ext cx="4166108" cy="664114"/>
            <a:chOff x="7410097" y="4099206"/>
            <a:chExt cx="4240757" cy="707886"/>
          </a:xfrm>
          <a:solidFill>
            <a:schemeClr val="bg1"/>
          </a:solidFill>
        </p:grpSpPr>
        <p:grpSp>
          <p:nvGrpSpPr>
            <p:cNvPr id="79" name="Group 78">
              <a:extLst>
                <a:ext uri="{FF2B5EF4-FFF2-40B4-BE49-F238E27FC236}">
                  <a16:creationId xmlns:a16="http://schemas.microsoft.com/office/drawing/2014/main" id="{573581CA-8D55-47F3-96F6-F23652203EA6}"/>
                </a:ext>
              </a:extLst>
            </p:cNvPr>
            <p:cNvGrpSpPr/>
            <p:nvPr/>
          </p:nvGrpSpPr>
          <p:grpSpPr>
            <a:xfrm>
              <a:off x="7410097" y="4099206"/>
              <a:ext cx="2576442" cy="707886"/>
              <a:chOff x="6640102" y="5113474"/>
              <a:chExt cx="2576442" cy="707886"/>
            </a:xfrm>
            <a:grpFill/>
          </p:grpSpPr>
          <p:pic>
            <p:nvPicPr>
              <p:cNvPr id="86" name="Graphic 85" descr="Man">
                <a:extLst>
                  <a:ext uri="{FF2B5EF4-FFF2-40B4-BE49-F238E27FC236}">
                    <a16:creationId xmlns:a16="http://schemas.microsoft.com/office/drawing/2014/main" id="{7954A7DE-8070-411C-A32B-CA32E1B2B8F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61751" y="5175789"/>
                <a:ext cx="621649" cy="583257"/>
              </a:xfrm>
              <a:prstGeom prst="rect">
                <a:avLst/>
              </a:prstGeom>
            </p:spPr>
          </p:pic>
          <p:pic>
            <p:nvPicPr>
              <p:cNvPr id="87" name="Graphic 86" descr="Man">
                <a:extLst>
                  <a:ext uri="{FF2B5EF4-FFF2-40B4-BE49-F238E27FC236}">
                    <a16:creationId xmlns:a16="http://schemas.microsoft.com/office/drawing/2014/main" id="{CB6A41DA-930E-4DEC-914D-5F626421AB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95037" y="5175792"/>
                <a:ext cx="621649" cy="583257"/>
              </a:xfrm>
              <a:prstGeom prst="rect">
                <a:avLst/>
              </a:prstGeom>
            </p:spPr>
          </p:pic>
          <p:pic>
            <p:nvPicPr>
              <p:cNvPr id="88" name="Graphic 87" descr="Man">
                <a:extLst>
                  <a:ext uri="{FF2B5EF4-FFF2-40B4-BE49-F238E27FC236}">
                    <a16:creationId xmlns:a16="http://schemas.microsoft.com/office/drawing/2014/main" id="{87182BF4-55A7-4B92-9E61-48262754964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28323" y="5175792"/>
                <a:ext cx="621649" cy="583257"/>
              </a:xfrm>
              <a:prstGeom prst="rect">
                <a:avLst/>
              </a:prstGeom>
            </p:spPr>
          </p:pic>
          <p:pic>
            <p:nvPicPr>
              <p:cNvPr id="89" name="Graphic 88" descr="Man">
                <a:extLst>
                  <a:ext uri="{FF2B5EF4-FFF2-40B4-BE49-F238E27FC236}">
                    <a16:creationId xmlns:a16="http://schemas.microsoft.com/office/drawing/2014/main" id="{C6CF1F07-84FB-4059-A9E8-D64C4497C9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61609" y="5175792"/>
                <a:ext cx="621649" cy="583257"/>
              </a:xfrm>
              <a:prstGeom prst="rect">
                <a:avLst/>
              </a:prstGeom>
            </p:spPr>
          </p:pic>
          <p:pic>
            <p:nvPicPr>
              <p:cNvPr id="90" name="Graphic 89" descr="Man">
                <a:extLst>
                  <a:ext uri="{FF2B5EF4-FFF2-40B4-BE49-F238E27FC236}">
                    <a16:creationId xmlns:a16="http://schemas.microsoft.com/office/drawing/2014/main" id="{2983A8BF-5EF3-4B56-A9A0-F04E5519D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94895" y="5175792"/>
                <a:ext cx="621649" cy="583257"/>
              </a:xfrm>
              <a:prstGeom prst="rect">
                <a:avLst/>
              </a:prstGeom>
            </p:spPr>
          </p:pic>
          <p:pic>
            <p:nvPicPr>
              <p:cNvPr id="91" name="Graphic 90" descr="Man">
                <a:extLst>
                  <a:ext uri="{FF2B5EF4-FFF2-40B4-BE49-F238E27FC236}">
                    <a16:creationId xmlns:a16="http://schemas.microsoft.com/office/drawing/2014/main" id="{CB3F7F60-09DF-4AED-B034-8B7A0F8B750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40102" y="5175791"/>
                <a:ext cx="621649" cy="583257"/>
              </a:xfrm>
              <a:prstGeom prst="rect">
                <a:avLst/>
              </a:prstGeom>
            </p:spPr>
          </p:pic>
          <p:sp>
            <p:nvSpPr>
              <p:cNvPr id="92" name="Rectangle 91">
                <a:extLst>
                  <a:ext uri="{FF2B5EF4-FFF2-40B4-BE49-F238E27FC236}">
                    <a16:creationId xmlns:a16="http://schemas.microsoft.com/office/drawing/2014/main" id="{DBE1E167-AE64-400E-B184-D0AF5444EAE2}"/>
                  </a:ext>
                </a:extLst>
              </p:cNvPr>
              <p:cNvSpPr/>
              <p:nvPr/>
            </p:nvSpPr>
            <p:spPr>
              <a:xfrm>
                <a:off x="7110931" y="5113474"/>
                <a:ext cx="301640" cy="707886"/>
              </a:xfrm>
              <a:prstGeom prst="rect">
                <a:avLst/>
              </a:prstGeom>
              <a:noFill/>
              <a:ln>
                <a:noFill/>
              </a:ln>
            </p:spPr>
            <p:txBody>
              <a:bodyPr wrap="square">
                <a:spAutoFit/>
              </a:bodyPr>
              <a:lstStyle/>
              <a:p>
                <a:pPr algn="just"/>
                <a:r>
                  <a:rPr lang="en-GB" sz="4000" dirty="0">
                    <a:latin typeface="+mj-lt"/>
                  </a:rPr>
                  <a:t>:</a:t>
                </a:r>
              </a:p>
            </p:txBody>
          </p:sp>
        </p:grpSp>
        <p:pic>
          <p:nvPicPr>
            <p:cNvPr id="80" name="Graphic 79" descr="Man">
              <a:extLst>
                <a:ext uri="{FF2B5EF4-FFF2-40B4-BE49-F238E27FC236}">
                  <a16:creationId xmlns:a16="http://schemas.microsoft.com/office/drawing/2014/main" id="{FC1F181C-81BD-4C0E-90A9-C06ECC3088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96061" y="4161448"/>
              <a:ext cx="621649" cy="583257"/>
            </a:xfrm>
            <a:prstGeom prst="rect">
              <a:avLst/>
            </a:prstGeom>
          </p:spPr>
        </p:pic>
        <p:pic>
          <p:nvPicPr>
            <p:cNvPr id="81" name="Graphic 80" descr="Man">
              <a:extLst>
                <a:ext uri="{FF2B5EF4-FFF2-40B4-BE49-F238E27FC236}">
                  <a16:creationId xmlns:a16="http://schemas.microsoft.com/office/drawing/2014/main" id="{869127E2-3088-4522-B875-DEC0E91165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29347" y="4161451"/>
              <a:ext cx="621649" cy="583257"/>
            </a:xfrm>
            <a:prstGeom prst="rect">
              <a:avLst/>
            </a:prstGeom>
          </p:spPr>
        </p:pic>
        <p:pic>
          <p:nvPicPr>
            <p:cNvPr id="82" name="Graphic 81" descr="Man">
              <a:extLst>
                <a:ext uri="{FF2B5EF4-FFF2-40B4-BE49-F238E27FC236}">
                  <a16:creationId xmlns:a16="http://schemas.microsoft.com/office/drawing/2014/main" id="{771190B2-3D49-49C3-B1C5-8C83745140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62633" y="4161451"/>
              <a:ext cx="621649" cy="583257"/>
            </a:xfrm>
            <a:prstGeom prst="rect">
              <a:avLst/>
            </a:prstGeom>
          </p:spPr>
        </p:pic>
        <p:pic>
          <p:nvPicPr>
            <p:cNvPr id="83" name="Graphic 82" descr="Man">
              <a:extLst>
                <a:ext uri="{FF2B5EF4-FFF2-40B4-BE49-F238E27FC236}">
                  <a16:creationId xmlns:a16="http://schemas.microsoft.com/office/drawing/2014/main" id="{E3DC75E7-F1C5-4514-A23B-12E1B9A8B6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695919" y="4161451"/>
              <a:ext cx="621649" cy="583257"/>
            </a:xfrm>
            <a:prstGeom prst="rect">
              <a:avLst/>
            </a:prstGeom>
          </p:spPr>
        </p:pic>
        <p:pic>
          <p:nvPicPr>
            <p:cNvPr id="84" name="Graphic 83" descr="Man">
              <a:extLst>
                <a:ext uri="{FF2B5EF4-FFF2-40B4-BE49-F238E27FC236}">
                  <a16:creationId xmlns:a16="http://schemas.microsoft.com/office/drawing/2014/main" id="{42AA241C-CFD5-40D8-B217-060E37003CE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9205" y="4161451"/>
              <a:ext cx="621649" cy="583257"/>
            </a:xfrm>
            <a:prstGeom prst="rect">
              <a:avLst/>
            </a:prstGeom>
          </p:spPr>
        </p:pic>
      </p:grpSp>
      <p:sp>
        <p:nvSpPr>
          <p:cNvPr id="93" name="Rectangle 92">
            <a:extLst>
              <a:ext uri="{FF2B5EF4-FFF2-40B4-BE49-F238E27FC236}">
                <a16:creationId xmlns:a16="http://schemas.microsoft.com/office/drawing/2014/main" id="{D9EA511B-AC0B-4017-BD6F-97D89867A014}"/>
              </a:ext>
            </a:extLst>
          </p:cNvPr>
          <p:cNvSpPr/>
          <p:nvPr/>
        </p:nvSpPr>
        <p:spPr>
          <a:xfrm>
            <a:off x="6450290" y="1227033"/>
            <a:ext cx="1190203" cy="553998"/>
          </a:xfrm>
          <a:prstGeom prst="rect">
            <a:avLst/>
          </a:prstGeom>
          <a:noFill/>
        </p:spPr>
        <p:txBody>
          <a:bodyPr wrap="square">
            <a:spAutoFit/>
          </a:bodyPr>
          <a:lstStyle/>
          <a:p>
            <a:pPr algn="just"/>
            <a:r>
              <a:rPr lang="en-GB" sz="3000" dirty="0">
                <a:latin typeface="+mj-lt"/>
              </a:rPr>
              <a:t>1:19</a:t>
            </a:r>
          </a:p>
        </p:txBody>
      </p:sp>
      <p:sp>
        <p:nvSpPr>
          <p:cNvPr id="94" name="Rectangle 93">
            <a:extLst>
              <a:ext uri="{FF2B5EF4-FFF2-40B4-BE49-F238E27FC236}">
                <a16:creationId xmlns:a16="http://schemas.microsoft.com/office/drawing/2014/main" id="{C4B9CDFF-BC99-48C5-8D93-A9ECECCDB120}"/>
              </a:ext>
            </a:extLst>
          </p:cNvPr>
          <p:cNvSpPr/>
          <p:nvPr/>
        </p:nvSpPr>
        <p:spPr>
          <a:xfrm>
            <a:off x="6478800" y="2517748"/>
            <a:ext cx="1190203" cy="553998"/>
          </a:xfrm>
          <a:prstGeom prst="rect">
            <a:avLst/>
          </a:prstGeom>
          <a:noFill/>
        </p:spPr>
        <p:txBody>
          <a:bodyPr wrap="square">
            <a:spAutoFit/>
          </a:bodyPr>
          <a:lstStyle/>
          <a:p>
            <a:pPr algn="just"/>
            <a:r>
              <a:rPr lang="en-GB" sz="3000" dirty="0">
                <a:latin typeface="+mj-lt"/>
              </a:rPr>
              <a:t>1:10</a:t>
            </a:r>
          </a:p>
        </p:txBody>
      </p:sp>
      <p:sp>
        <p:nvSpPr>
          <p:cNvPr id="95" name="Rectangle 94">
            <a:extLst>
              <a:ext uri="{FF2B5EF4-FFF2-40B4-BE49-F238E27FC236}">
                <a16:creationId xmlns:a16="http://schemas.microsoft.com/office/drawing/2014/main" id="{2522D186-296E-4BFA-9A7C-1A5AA0B4C9D6}"/>
              </a:ext>
            </a:extLst>
          </p:cNvPr>
          <p:cNvSpPr/>
          <p:nvPr/>
        </p:nvSpPr>
        <p:spPr>
          <a:xfrm>
            <a:off x="6456991" y="2022976"/>
            <a:ext cx="4792897" cy="338554"/>
          </a:xfrm>
          <a:prstGeom prst="rect">
            <a:avLst/>
          </a:prstGeom>
          <a:noFill/>
        </p:spPr>
        <p:txBody>
          <a:bodyPr wrap="square">
            <a:spAutoFit/>
          </a:bodyPr>
          <a:lstStyle/>
          <a:p>
            <a:pPr algn="just"/>
            <a:r>
              <a:rPr lang="en-GB" sz="1600" b="1" dirty="0">
                <a:latin typeface="+mj-lt"/>
              </a:rPr>
              <a:t>Reduced to </a:t>
            </a:r>
          </a:p>
        </p:txBody>
      </p:sp>
      <p:grpSp>
        <p:nvGrpSpPr>
          <p:cNvPr id="110" name="Group 109">
            <a:extLst>
              <a:ext uri="{FF2B5EF4-FFF2-40B4-BE49-F238E27FC236}">
                <a16:creationId xmlns:a16="http://schemas.microsoft.com/office/drawing/2014/main" id="{DDB56AA6-AC2C-4C09-B7CC-F13F2D143873}"/>
              </a:ext>
            </a:extLst>
          </p:cNvPr>
          <p:cNvGrpSpPr/>
          <p:nvPr/>
        </p:nvGrpSpPr>
        <p:grpSpPr>
          <a:xfrm>
            <a:off x="7688942" y="976424"/>
            <a:ext cx="4125091" cy="1133466"/>
            <a:chOff x="7469118" y="814604"/>
            <a:chExt cx="4199005" cy="1208173"/>
          </a:xfrm>
          <a:solidFill>
            <a:schemeClr val="bg1"/>
          </a:solidFill>
        </p:grpSpPr>
        <p:pic>
          <p:nvPicPr>
            <p:cNvPr id="71" name="Graphic 70" descr="Man">
              <a:extLst>
                <a:ext uri="{FF2B5EF4-FFF2-40B4-BE49-F238E27FC236}">
                  <a16:creationId xmlns:a16="http://schemas.microsoft.com/office/drawing/2014/main" id="{CF6F0800-4BC9-4729-B010-2104CE2799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87236" y="1439517"/>
              <a:ext cx="621649" cy="583257"/>
            </a:xfrm>
            <a:prstGeom prst="rect">
              <a:avLst/>
            </a:prstGeom>
          </p:spPr>
        </p:pic>
        <p:pic>
          <p:nvPicPr>
            <p:cNvPr id="72" name="Graphic 71" descr="Man">
              <a:extLst>
                <a:ext uri="{FF2B5EF4-FFF2-40B4-BE49-F238E27FC236}">
                  <a16:creationId xmlns:a16="http://schemas.microsoft.com/office/drawing/2014/main" id="{6313C235-F46D-4FBC-9D40-30F28907A85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20522" y="1439520"/>
              <a:ext cx="621649" cy="583257"/>
            </a:xfrm>
            <a:prstGeom prst="rect">
              <a:avLst/>
            </a:prstGeom>
          </p:spPr>
        </p:pic>
        <p:pic>
          <p:nvPicPr>
            <p:cNvPr id="73" name="Graphic 72" descr="Man">
              <a:extLst>
                <a:ext uri="{FF2B5EF4-FFF2-40B4-BE49-F238E27FC236}">
                  <a16:creationId xmlns:a16="http://schemas.microsoft.com/office/drawing/2014/main" id="{9B28D55D-E41C-4F22-8233-7757487A35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3808" y="1439520"/>
              <a:ext cx="621649" cy="583257"/>
            </a:xfrm>
            <a:prstGeom prst="rect">
              <a:avLst/>
            </a:prstGeom>
          </p:spPr>
        </p:pic>
        <p:pic>
          <p:nvPicPr>
            <p:cNvPr id="74" name="Graphic 73" descr="Man">
              <a:extLst>
                <a:ext uri="{FF2B5EF4-FFF2-40B4-BE49-F238E27FC236}">
                  <a16:creationId xmlns:a16="http://schemas.microsoft.com/office/drawing/2014/main" id="{73710CCF-09A7-4E56-BDE7-E17009E70C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7094" y="1439520"/>
              <a:ext cx="621649" cy="583257"/>
            </a:xfrm>
            <a:prstGeom prst="rect">
              <a:avLst/>
            </a:prstGeom>
          </p:spPr>
        </p:pic>
        <p:pic>
          <p:nvPicPr>
            <p:cNvPr id="75" name="Graphic 74" descr="Man">
              <a:extLst>
                <a:ext uri="{FF2B5EF4-FFF2-40B4-BE49-F238E27FC236}">
                  <a16:creationId xmlns:a16="http://schemas.microsoft.com/office/drawing/2014/main" id="{606014CB-D763-44C6-8963-89F68FD7AD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20380" y="1439520"/>
              <a:ext cx="621649" cy="583257"/>
            </a:xfrm>
            <a:prstGeom prst="rect">
              <a:avLst/>
            </a:prstGeom>
          </p:spPr>
        </p:pic>
        <p:pic>
          <p:nvPicPr>
            <p:cNvPr id="76" name="Graphic 75" descr="Man">
              <a:extLst>
                <a:ext uri="{FF2B5EF4-FFF2-40B4-BE49-F238E27FC236}">
                  <a16:creationId xmlns:a16="http://schemas.microsoft.com/office/drawing/2014/main" id="{7E0FF41B-21C0-4E27-B4CE-EC57CF8F73B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469118" y="1138302"/>
              <a:ext cx="621649" cy="583257"/>
            </a:xfrm>
            <a:prstGeom prst="rect">
              <a:avLst/>
            </a:prstGeom>
          </p:spPr>
        </p:pic>
        <p:sp>
          <p:nvSpPr>
            <p:cNvPr id="77" name="Rectangle 76">
              <a:extLst>
                <a:ext uri="{FF2B5EF4-FFF2-40B4-BE49-F238E27FC236}">
                  <a16:creationId xmlns:a16="http://schemas.microsoft.com/office/drawing/2014/main" id="{DC85ACF2-C7D2-49AA-BBDF-1463633FE43A}"/>
                </a:ext>
              </a:extLst>
            </p:cNvPr>
            <p:cNvSpPr/>
            <p:nvPr/>
          </p:nvSpPr>
          <p:spPr>
            <a:xfrm>
              <a:off x="7939947" y="1053683"/>
              <a:ext cx="301640" cy="707886"/>
            </a:xfrm>
            <a:prstGeom prst="rect">
              <a:avLst/>
            </a:prstGeom>
            <a:noFill/>
            <a:ln>
              <a:noFill/>
            </a:ln>
          </p:spPr>
          <p:txBody>
            <a:bodyPr wrap="square">
              <a:spAutoFit/>
            </a:bodyPr>
            <a:lstStyle/>
            <a:p>
              <a:pPr algn="just"/>
              <a:r>
                <a:rPr lang="en-GB" sz="4000" dirty="0">
                  <a:latin typeface="+mj-lt"/>
                </a:rPr>
                <a:t>:</a:t>
              </a:r>
            </a:p>
          </p:txBody>
        </p:sp>
        <p:pic>
          <p:nvPicPr>
            <p:cNvPr id="96" name="Graphic 95" descr="Man">
              <a:extLst>
                <a:ext uri="{FF2B5EF4-FFF2-40B4-BE49-F238E27FC236}">
                  <a16:creationId xmlns:a16="http://schemas.microsoft.com/office/drawing/2014/main" id="{20A657B0-4161-4E30-AABD-E94646FE1C4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3330" y="1439070"/>
              <a:ext cx="621649" cy="583257"/>
            </a:xfrm>
            <a:prstGeom prst="rect">
              <a:avLst/>
            </a:prstGeom>
          </p:spPr>
        </p:pic>
        <p:pic>
          <p:nvPicPr>
            <p:cNvPr id="97" name="Graphic 96" descr="Man">
              <a:extLst>
                <a:ext uri="{FF2B5EF4-FFF2-40B4-BE49-F238E27FC236}">
                  <a16:creationId xmlns:a16="http://schemas.microsoft.com/office/drawing/2014/main" id="{B2057A0E-05F5-4FA5-9474-B88B86148B6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46616" y="1439073"/>
              <a:ext cx="621649" cy="583257"/>
            </a:xfrm>
            <a:prstGeom prst="rect">
              <a:avLst/>
            </a:prstGeom>
          </p:spPr>
        </p:pic>
        <p:pic>
          <p:nvPicPr>
            <p:cNvPr id="98" name="Graphic 97" descr="Man">
              <a:extLst>
                <a:ext uri="{FF2B5EF4-FFF2-40B4-BE49-F238E27FC236}">
                  <a16:creationId xmlns:a16="http://schemas.microsoft.com/office/drawing/2014/main" id="{D07534D9-F236-4D23-A9F9-6E950D7A136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79902" y="1439073"/>
              <a:ext cx="621649" cy="583257"/>
            </a:xfrm>
            <a:prstGeom prst="rect">
              <a:avLst/>
            </a:prstGeom>
          </p:spPr>
        </p:pic>
        <p:pic>
          <p:nvPicPr>
            <p:cNvPr id="99" name="Graphic 98" descr="Man">
              <a:extLst>
                <a:ext uri="{FF2B5EF4-FFF2-40B4-BE49-F238E27FC236}">
                  <a16:creationId xmlns:a16="http://schemas.microsoft.com/office/drawing/2014/main" id="{63C0C5F8-4870-4D8A-82B8-99E0A9D90F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13188" y="1439073"/>
              <a:ext cx="621649" cy="583257"/>
            </a:xfrm>
            <a:prstGeom prst="rect">
              <a:avLst/>
            </a:prstGeom>
          </p:spPr>
        </p:pic>
        <p:pic>
          <p:nvPicPr>
            <p:cNvPr id="100" name="Graphic 99" descr="Man">
              <a:extLst>
                <a:ext uri="{FF2B5EF4-FFF2-40B4-BE49-F238E27FC236}">
                  <a16:creationId xmlns:a16="http://schemas.microsoft.com/office/drawing/2014/main" id="{32E67D30-5839-42F2-B690-070ED193B0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46474" y="814604"/>
              <a:ext cx="621649" cy="583257"/>
            </a:xfrm>
            <a:prstGeom prst="rect">
              <a:avLst/>
            </a:prstGeom>
          </p:spPr>
        </p:pic>
        <p:pic>
          <p:nvPicPr>
            <p:cNvPr id="101" name="Graphic 100" descr="Man">
              <a:extLst>
                <a:ext uri="{FF2B5EF4-FFF2-40B4-BE49-F238E27FC236}">
                  <a16:creationId xmlns:a16="http://schemas.microsoft.com/office/drawing/2014/main" id="{E56D5C8C-5A05-41D0-B941-8F394A7547F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90033" y="825277"/>
              <a:ext cx="621649" cy="583257"/>
            </a:xfrm>
            <a:prstGeom prst="rect">
              <a:avLst/>
            </a:prstGeom>
          </p:spPr>
        </p:pic>
        <p:pic>
          <p:nvPicPr>
            <p:cNvPr id="102" name="Graphic 101" descr="Man">
              <a:extLst>
                <a:ext uri="{FF2B5EF4-FFF2-40B4-BE49-F238E27FC236}">
                  <a16:creationId xmlns:a16="http://schemas.microsoft.com/office/drawing/2014/main" id="{EBCF62A2-7F88-426B-919F-43B65EB72C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23319" y="825277"/>
              <a:ext cx="621649" cy="583257"/>
            </a:xfrm>
            <a:prstGeom prst="rect">
              <a:avLst/>
            </a:prstGeom>
          </p:spPr>
        </p:pic>
        <p:pic>
          <p:nvPicPr>
            <p:cNvPr id="103" name="Graphic 102" descr="Man">
              <a:extLst>
                <a:ext uri="{FF2B5EF4-FFF2-40B4-BE49-F238E27FC236}">
                  <a16:creationId xmlns:a16="http://schemas.microsoft.com/office/drawing/2014/main" id="{DDCABE6A-A53F-4E11-BA15-CBC0E56690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756605" y="825277"/>
              <a:ext cx="621649" cy="583257"/>
            </a:xfrm>
            <a:prstGeom prst="rect">
              <a:avLst/>
            </a:prstGeom>
          </p:spPr>
        </p:pic>
        <p:pic>
          <p:nvPicPr>
            <p:cNvPr id="104" name="Graphic 103" descr="Man">
              <a:extLst>
                <a:ext uri="{FF2B5EF4-FFF2-40B4-BE49-F238E27FC236}">
                  <a16:creationId xmlns:a16="http://schemas.microsoft.com/office/drawing/2014/main" id="{601E55C5-E314-45FA-800F-5D75ADC2924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89891" y="825277"/>
              <a:ext cx="621649" cy="583257"/>
            </a:xfrm>
            <a:prstGeom prst="rect">
              <a:avLst/>
            </a:prstGeom>
          </p:spPr>
        </p:pic>
        <p:pic>
          <p:nvPicPr>
            <p:cNvPr id="105" name="Graphic 104" descr="Man">
              <a:extLst>
                <a:ext uri="{FF2B5EF4-FFF2-40B4-BE49-F238E27FC236}">
                  <a16:creationId xmlns:a16="http://schemas.microsoft.com/office/drawing/2014/main" id="{F63A439C-E52D-4C74-9720-745A13EF767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82841" y="824827"/>
              <a:ext cx="621649" cy="583257"/>
            </a:xfrm>
            <a:prstGeom prst="rect">
              <a:avLst/>
            </a:prstGeom>
          </p:spPr>
        </p:pic>
        <p:pic>
          <p:nvPicPr>
            <p:cNvPr id="106" name="Graphic 105" descr="Man">
              <a:extLst>
                <a:ext uri="{FF2B5EF4-FFF2-40B4-BE49-F238E27FC236}">
                  <a16:creationId xmlns:a16="http://schemas.microsoft.com/office/drawing/2014/main" id="{78DB7BB5-FE6E-4E39-8F27-712F4AD555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16127" y="824830"/>
              <a:ext cx="621649" cy="583257"/>
            </a:xfrm>
            <a:prstGeom prst="rect">
              <a:avLst/>
            </a:prstGeom>
          </p:spPr>
        </p:pic>
        <p:pic>
          <p:nvPicPr>
            <p:cNvPr id="107" name="Graphic 106" descr="Man">
              <a:extLst>
                <a:ext uri="{FF2B5EF4-FFF2-40B4-BE49-F238E27FC236}">
                  <a16:creationId xmlns:a16="http://schemas.microsoft.com/office/drawing/2014/main" id="{6C5FAE3F-1A91-440A-8AE5-F4288C7321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49413" y="824830"/>
              <a:ext cx="621649" cy="583257"/>
            </a:xfrm>
            <a:prstGeom prst="rect">
              <a:avLst/>
            </a:prstGeom>
          </p:spPr>
        </p:pic>
        <p:pic>
          <p:nvPicPr>
            <p:cNvPr id="108" name="Graphic 107" descr="Man">
              <a:extLst>
                <a:ext uri="{FF2B5EF4-FFF2-40B4-BE49-F238E27FC236}">
                  <a16:creationId xmlns:a16="http://schemas.microsoft.com/office/drawing/2014/main" id="{A8DE3B79-004D-4638-964F-C4076F822F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82699" y="824830"/>
              <a:ext cx="621649" cy="583257"/>
            </a:xfrm>
            <a:prstGeom prst="rect">
              <a:avLst/>
            </a:prstGeom>
          </p:spPr>
        </p:pic>
        <p:pic>
          <p:nvPicPr>
            <p:cNvPr id="109" name="Graphic 108" descr="Man">
              <a:extLst>
                <a:ext uri="{FF2B5EF4-FFF2-40B4-BE49-F238E27FC236}">
                  <a16:creationId xmlns:a16="http://schemas.microsoft.com/office/drawing/2014/main" id="{32FD2235-5A97-4072-856B-372909076A1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15985" y="824830"/>
              <a:ext cx="621649" cy="583257"/>
            </a:xfrm>
            <a:prstGeom prst="rect">
              <a:avLst/>
            </a:prstGeom>
          </p:spPr>
        </p:pic>
      </p:grpSp>
      <p:sp>
        <p:nvSpPr>
          <p:cNvPr id="111" name="Rectangle 110">
            <a:extLst>
              <a:ext uri="{FF2B5EF4-FFF2-40B4-BE49-F238E27FC236}">
                <a16:creationId xmlns:a16="http://schemas.microsoft.com/office/drawing/2014/main" id="{39B833FD-B615-4A1E-9AAF-1AB659CE8240}"/>
              </a:ext>
            </a:extLst>
          </p:cNvPr>
          <p:cNvSpPr/>
          <p:nvPr/>
        </p:nvSpPr>
        <p:spPr>
          <a:xfrm>
            <a:off x="19050" y="6434006"/>
            <a:ext cx="9802867" cy="707886"/>
          </a:xfrm>
          <a:prstGeom prst="rect">
            <a:avLst/>
          </a:prstGeom>
          <a:noFill/>
        </p:spPr>
        <p:txBody>
          <a:bodyPr wrap="square">
            <a:spAutoFit/>
          </a:bodyPr>
          <a:lstStyle/>
          <a:p>
            <a:pPr algn="just"/>
            <a:r>
              <a:rPr lang="en-GB" sz="1200" dirty="0">
                <a:latin typeface="+mj-lt"/>
              </a:rPr>
              <a:t>*Figures are based on average unlock levels across the whole prison and include specialist units such as segregation, levels of supervision for individual activities would vary according to risk </a:t>
            </a:r>
          </a:p>
          <a:p>
            <a:pPr algn="just"/>
            <a:endParaRPr lang="en-GB" sz="1600" dirty="0">
              <a:latin typeface="+mj-lt"/>
            </a:endParaRPr>
          </a:p>
        </p:txBody>
      </p:sp>
    </p:spTree>
    <p:extLst>
      <p:ext uri="{BB962C8B-B14F-4D97-AF65-F5344CB8AC3E}">
        <p14:creationId xmlns:p14="http://schemas.microsoft.com/office/powerpoint/2010/main" val="698987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6316233" y="709791"/>
            <a:ext cx="5749427" cy="5299914"/>
          </a:xfrm>
          <a:prstGeom prst="rect">
            <a:avLst/>
          </a:prstGeom>
          <a:solidFill>
            <a:srgbClr val="6C9DD5">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graphicFrame>
        <p:nvGraphicFramePr>
          <p:cNvPr id="244" name="Table 32">
            <a:extLst>
              <a:ext uri="{FF2B5EF4-FFF2-40B4-BE49-F238E27FC236}">
                <a16:creationId xmlns:a16="http://schemas.microsoft.com/office/drawing/2014/main" id="{8FABCC7F-A4A2-47F9-902D-57D2A07137C0}"/>
              </a:ext>
            </a:extLst>
          </p:cNvPr>
          <p:cNvGraphicFramePr>
            <a:graphicFrameLocks noGrp="1"/>
          </p:cNvGraphicFramePr>
          <p:nvPr>
            <p:extLst>
              <p:ext uri="{D42A27DB-BD31-4B8C-83A1-F6EECF244321}">
                <p14:modId xmlns:p14="http://schemas.microsoft.com/office/powerpoint/2010/main" val="1269424125"/>
              </p:ext>
            </p:extLst>
          </p:nvPr>
        </p:nvGraphicFramePr>
        <p:xfrm>
          <a:off x="6442077" y="3921918"/>
          <a:ext cx="2669462" cy="1954380"/>
        </p:xfrm>
        <a:graphic>
          <a:graphicData uri="http://schemas.openxmlformats.org/drawingml/2006/table">
            <a:tbl>
              <a:tblPr firstRow="1" bandRow="1">
                <a:tableStyleId>{5C22544A-7EE6-4342-B048-85BDC9FD1C3A}</a:tableStyleId>
              </a:tblPr>
              <a:tblGrid>
                <a:gridCol w="667366">
                  <a:extLst>
                    <a:ext uri="{9D8B030D-6E8A-4147-A177-3AD203B41FA5}">
                      <a16:colId xmlns:a16="http://schemas.microsoft.com/office/drawing/2014/main" val="2299887077"/>
                    </a:ext>
                  </a:extLst>
                </a:gridCol>
                <a:gridCol w="667366">
                  <a:extLst>
                    <a:ext uri="{9D8B030D-6E8A-4147-A177-3AD203B41FA5}">
                      <a16:colId xmlns:a16="http://schemas.microsoft.com/office/drawing/2014/main" val="1566753348"/>
                    </a:ext>
                  </a:extLst>
                </a:gridCol>
                <a:gridCol w="667365">
                  <a:extLst>
                    <a:ext uri="{9D8B030D-6E8A-4147-A177-3AD203B41FA5}">
                      <a16:colId xmlns:a16="http://schemas.microsoft.com/office/drawing/2014/main" val="4041618841"/>
                    </a:ext>
                  </a:extLst>
                </a:gridCol>
                <a:gridCol w="667365">
                  <a:extLst>
                    <a:ext uri="{9D8B030D-6E8A-4147-A177-3AD203B41FA5}">
                      <a16:colId xmlns:a16="http://schemas.microsoft.com/office/drawing/2014/main" val="514700666"/>
                    </a:ext>
                  </a:extLst>
                </a:gridCol>
              </a:tblGrid>
              <a:tr h="488595">
                <a:tc gridSpan="2">
                  <a:txBody>
                    <a:bodyPr/>
                    <a:lstStyle/>
                    <a:p>
                      <a:endParaRPr lang="en-GB" dirty="0"/>
                    </a:p>
                  </a:txBody>
                  <a:tcPr>
                    <a:noFill/>
                  </a:tcPr>
                </a:tc>
                <a:tc hMerge="1">
                  <a:txBody>
                    <a:bodyPr/>
                    <a:lstStyle/>
                    <a:p>
                      <a:endParaRPr lang="en-GB" dirty="0">
                        <a:solidFill>
                          <a:schemeClr val="tx1"/>
                        </a:solidFill>
                      </a:endParaRPr>
                    </a:p>
                  </a:txBody>
                  <a:tcPr>
                    <a:noFill/>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3032080518"/>
                  </a:ext>
                </a:extLst>
              </a:tr>
              <a:tr h="488595">
                <a:tc>
                  <a:txBody>
                    <a:bodyPr/>
                    <a:lstStyle/>
                    <a:p>
                      <a:endParaRPr lang="en-GB" dirty="0"/>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169591281"/>
                  </a:ext>
                </a:extLst>
              </a:tr>
              <a:tr h="488595">
                <a:tc gridSpan="2">
                  <a:txBody>
                    <a:bodyPr/>
                    <a:lstStyle/>
                    <a:p>
                      <a:endParaRPr lang="en-GB" dirty="0"/>
                    </a:p>
                  </a:txBody>
                  <a:tcPr>
                    <a:noFill/>
                  </a:tcPr>
                </a:tc>
                <a:tc hMerge="1">
                  <a:txBody>
                    <a:bodyPr/>
                    <a:lstStyle/>
                    <a:p>
                      <a:endParaRPr lang="en-GB" dirty="0">
                        <a:solidFill>
                          <a:schemeClr val="tx1"/>
                        </a:solidFill>
                      </a:endParaRPr>
                    </a:p>
                  </a:txBody>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919077199"/>
                  </a:ext>
                </a:extLst>
              </a:tr>
              <a:tr h="488595">
                <a:tc gridSpan="2">
                  <a:txBody>
                    <a:bodyPr/>
                    <a:lstStyle/>
                    <a:p>
                      <a:endParaRPr lang="en-GB" dirty="0"/>
                    </a:p>
                  </a:txBody>
                  <a:tcPr>
                    <a:noFill/>
                  </a:tcPr>
                </a:tc>
                <a:tc hMerge="1">
                  <a:txBody>
                    <a:bodyPr/>
                    <a:lstStyle/>
                    <a:p>
                      <a:endParaRPr lang="en-GB"/>
                    </a:p>
                  </a:txBody>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651284919"/>
                  </a:ext>
                </a:extLst>
              </a:tr>
            </a:tbl>
          </a:graphicData>
        </a:graphic>
      </p:graphicFrame>
      <p:graphicFrame>
        <p:nvGraphicFramePr>
          <p:cNvPr id="32" name="Table 32">
            <a:extLst>
              <a:ext uri="{FF2B5EF4-FFF2-40B4-BE49-F238E27FC236}">
                <a16:creationId xmlns:a16="http://schemas.microsoft.com/office/drawing/2014/main" id="{FB873871-3439-41F0-BEC5-51F479CBA0AE}"/>
              </a:ext>
            </a:extLst>
          </p:cNvPr>
          <p:cNvGraphicFramePr>
            <a:graphicFrameLocks noGrp="1"/>
          </p:cNvGraphicFramePr>
          <p:nvPr>
            <p:extLst>
              <p:ext uri="{D42A27DB-BD31-4B8C-83A1-F6EECF244321}">
                <p14:modId xmlns:p14="http://schemas.microsoft.com/office/powerpoint/2010/main" val="3275265819"/>
              </p:ext>
            </p:extLst>
          </p:nvPr>
        </p:nvGraphicFramePr>
        <p:xfrm>
          <a:off x="6463692" y="1331166"/>
          <a:ext cx="2669462" cy="1954380"/>
        </p:xfrm>
        <a:graphic>
          <a:graphicData uri="http://schemas.openxmlformats.org/drawingml/2006/table">
            <a:tbl>
              <a:tblPr firstRow="1" bandRow="1">
                <a:tableStyleId>{5C22544A-7EE6-4342-B048-85BDC9FD1C3A}</a:tableStyleId>
              </a:tblPr>
              <a:tblGrid>
                <a:gridCol w="667366">
                  <a:extLst>
                    <a:ext uri="{9D8B030D-6E8A-4147-A177-3AD203B41FA5}">
                      <a16:colId xmlns:a16="http://schemas.microsoft.com/office/drawing/2014/main" val="2299887077"/>
                    </a:ext>
                  </a:extLst>
                </a:gridCol>
                <a:gridCol w="667366">
                  <a:extLst>
                    <a:ext uri="{9D8B030D-6E8A-4147-A177-3AD203B41FA5}">
                      <a16:colId xmlns:a16="http://schemas.microsoft.com/office/drawing/2014/main" val="1566753348"/>
                    </a:ext>
                  </a:extLst>
                </a:gridCol>
                <a:gridCol w="667365">
                  <a:extLst>
                    <a:ext uri="{9D8B030D-6E8A-4147-A177-3AD203B41FA5}">
                      <a16:colId xmlns:a16="http://schemas.microsoft.com/office/drawing/2014/main" val="4041618841"/>
                    </a:ext>
                  </a:extLst>
                </a:gridCol>
                <a:gridCol w="667365">
                  <a:extLst>
                    <a:ext uri="{9D8B030D-6E8A-4147-A177-3AD203B41FA5}">
                      <a16:colId xmlns:a16="http://schemas.microsoft.com/office/drawing/2014/main" val="514700666"/>
                    </a:ext>
                  </a:extLst>
                </a:gridCol>
              </a:tblGrid>
              <a:tr h="488595">
                <a:tc gridSpan="2">
                  <a:txBody>
                    <a:bodyPr/>
                    <a:lstStyle/>
                    <a:p>
                      <a:endParaRPr lang="en-GB" dirty="0">
                        <a:solidFill>
                          <a:schemeClr val="tx1"/>
                        </a:solidFill>
                      </a:endParaRPr>
                    </a:p>
                  </a:txBody>
                  <a:tcPr>
                    <a:noFill/>
                  </a:tcPr>
                </a:tc>
                <a:tc hMerge="1">
                  <a:txBody>
                    <a:bodyPr/>
                    <a:lstStyle/>
                    <a:p>
                      <a:endParaRPr lang="en-GB" dirty="0"/>
                    </a:p>
                  </a:txBody>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3993549080"/>
                  </a:ext>
                </a:extLst>
              </a:tr>
              <a:tr h="488595">
                <a:tc gridSpan="2">
                  <a:txBody>
                    <a:bodyPr/>
                    <a:lstStyle/>
                    <a:p>
                      <a:endParaRPr lang="en-GB" dirty="0"/>
                    </a:p>
                  </a:txBody>
                  <a:tcPr>
                    <a:noFill/>
                  </a:tcPr>
                </a:tc>
                <a:tc hMerge="1">
                  <a:txBody>
                    <a:bodyPr/>
                    <a:lstStyle/>
                    <a:p>
                      <a:endParaRPr lang="en-GB" dirty="0">
                        <a:solidFill>
                          <a:schemeClr val="tx1"/>
                        </a:solidFill>
                      </a:endParaRPr>
                    </a:p>
                  </a:txBody>
                  <a:tcPr>
                    <a:noFill/>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3032080518"/>
                  </a:ext>
                </a:extLst>
              </a:tr>
              <a:tr h="488595">
                <a:tc>
                  <a:txBody>
                    <a:bodyPr/>
                    <a:lstStyle/>
                    <a:p>
                      <a:endParaRPr lang="en-GB" dirty="0"/>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169591281"/>
                  </a:ext>
                </a:extLst>
              </a:tr>
              <a:tr h="488595">
                <a:tc gridSpan="2">
                  <a:txBody>
                    <a:bodyPr/>
                    <a:lstStyle/>
                    <a:p>
                      <a:endParaRPr lang="en-GB" dirty="0"/>
                    </a:p>
                  </a:txBody>
                  <a:tcPr>
                    <a:noFill/>
                  </a:tcPr>
                </a:tc>
                <a:tc hMerge="1">
                  <a:txBody>
                    <a:bodyPr/>
                    <a:lstStyle/>
                    <a:p>
                      <a:endParaRPr lang="en-GB" dirty="0">
                        <a:solidFill>
                          <a:schemeClr val="tx1"/>
                        </a:solidFill>
                      </a:endParaRPr>
                    </a:p>
                  </a:txBody>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919077199"/>
                  </a:ext>
                </a:extLst>
              </a:tr>
            </a:tbl>
          </a:graphicData>
        </a:graphic>
      </p:graphicFrame>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75646" y="540790"/>
            <a:ext cx="5046970" cy="5647700"/>
          </a:xfrm>
          <a:prstGeom prst="rect">
            <a:avLst/>
          </a:prstGeom>
          <a:noFill/>
        </p:spPr>
        <p:txBody>
          <a:bodyPr wrap="square">
            <a:spAutoFit/>
          </a:bodyPr>
          <a:lstStyle/>
          <a:p>
            <a:pPr algn="just"/>
            <a:r>
              <a:rPr lang="en-GB" sz="1500" dirty="0">
                <a:latin typeface="+mj-lt"/>
              </a:rPr>
              <a:t>The reduction in the size of regime groups, had a non direct impact on both opportunity for regime delivery and staffing resilience at weekends.</a:t>
            </a:r>
          </a:p>
          <a:p>
            <a:pPr algn="just"/>
            <a:endParaRPr lang="en-GB" sz="1500" dirty="0">
              <a:latin typeface="+mj-lt"/>
            </a:endParaRPr>
          </a:p>
          <a:p>
            <a:pPr algn="just"/>
            <a:r>
              <a:rPr lang="en-GB" sz="1500" dirty="0">
                <a:latin typeface="+mj-lt"/>
              </a:rPr>
              <a:t>Limited time within the core day meant that the planned weekend regime offer was generally limited to 1-3 hours per day.</a:t>
            </a:r>
          </a:p>
          <a:p>
            <a:pPr algn="just"/>
            <a:endParaRPr lang="en-GB" sz="1500" dirty="0">
              <a:latin typeface="+mj-lt"/>
            </a:endParaRPr>
          </a:p>
          <a:p>
            <a:pPr algn="just"/>
            <a:r>
              <a:rPr lang="en-GB" sz="1500" dirty="0">
                <a:latin typeface="+mj-lt"/>
              </a:rPr>
              <a:t>Where staffing pressures* are experienced at weekends, regime restrictions are often the only option to manage staffing shortfalls and are therefore common, with prisoners restricted to an AM or PM unlock.</a:t>
            </a:r>
          </a:p>
          <a:p>
            <a:pPr algn="just"/>
            <a:endParaRPr lang="en-GB" sz="1500" dirty="0">
              <a:latin typeface="+mj-lt"/>
            </a:endParaRPr>
          </a:p>
          <a:p>
            <a:pPr algn="just"/>
            <a:r>
              <a:rPr lang="en-GB" sz="1500" dirty="0">
                <a:latin typeface="+mj-lt"/>
              </a:rPr>
              <a:t>The AM or PM unlock period can be reduced to free up staff, but further restrictions may result in a reduced regime being offered on just a single day over the weekend period. </a:t>
            </a:r>
          </a:p>
          <a:p>
            <a:pPr algn="just"/>
            <a:endParaRPr lang="en-GB" sz="1500" dirty="0">
              <a:latin typeface="+mj-lt"/>
            </a:endParaRPr>
          </a:p>
          <a:p>
            <a:pPr algn="just"/>
            <a:r>
              <a:rPr lang="en-GB" sz="1500" dirty="0">
                <a:latin typeface="+mj-lt"/>
              </a:rPr>
              <a:t>Most receptions already operate with a split regime only unlocking 50% of a wing at a time. Starting with a regime offer any lower than this, without building in additional staffing resilience that does not impact regimes, could easily lead to regular regime closures at weekends.</a:t>
            </a:r>
          </a:p>
          <a:p>
            <a:pPr algn="just"/>
            <a:endParaRPr lang="en-GB" sz="1600" dirty="0">
              <a:latin typeface="+mj-lt"/>
            </a:endParaRPr>
          </a:p>
        </p:txBody>
      </p:sp>
      <p:sp>
        <p:nvSpPr>
          <p:cNvPr id="5" name="Rectangle 4">
            <a:extLst>
              <a:ext uri="{FF2B5EF4-FFF2-40B4-BE49-F238E27FC236}">
                <a16:creationId xmlns:a16="http://schemas.microsoft.com/office/drawing/2014/main" id="{16900CBF-3A89-4CF5-90D0-F987F969BF87}"/>
              </a:ext>
            </a:extLst>
          </p:cNvPr>
          <p:cNvSpPr/>
          <p:nvPr/>
        </p:nvSpPr>
        <p:spPr>
          <a:xfrm>
            <a:off x="1905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Weekend regime risks and reduced regime groups in Cat C Trainers and Reception Prisons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3"/>
          <a:stretch>
            <a:fillRect/>
          </a:stretch>
        </p:blipFill>
        <p:spPr>
          <a:xfrm>
            <a:off x="1326811" y="5907857"/>
            <a:ext cx="2089150" cy="481393"/>
          </a:xfrm>
          <a:prstGeom prst="rect">
            <a:avLst/>
          </a:prstGeom>
        </p:spPr>
      </p:pic>
      <p:grpSp>
        <p:nvGrpSpPr>
          <p:cNvPr id="17" name="Group 16">
            <a:extLst>
              <a:ext uri="{FF2B5EF4-FFF2-40B4-BE49-F238E27FC236}">
                <a16:creationId xmlns:a16="http://schemas.microsoft.com/office/drawing/2014/main" id="{376174E6-E018-42C1-9AEF-D9831CC4FD06}"/>
              </a:ext>
            </a:extLst>
          </p:cNvPr>
          <p:cNvGrpSpPr/>
          <p:nvPr/>
        </p:nvGrpSpPr>
        <p:grpSpPr>
          <a:xfrm>
            <a:off x="234424" y="5924149"/>
            <a:ext cx="969908" cy="465101"/>
            <a:chOff x="148388" y="6126480"/>
            <a:chExt cx="2239212" cy="1178560"/>
          </a:xfrm>
        </p:grpSpPr>
        <p:pic>
          <p:nvPicPr>
            <p:cNvPr id="18" name="Graphic 17" descr="Man">
              <a:extLst>
                <a:ext uri="{FF2B5EF4-FFF2-40B4-BE49-F238E27FC236}">
                  <a16:creationId xmlns:a16="http://schemas.microsoft.com/office/drawing/2014/main" id="{791DF5AC-F860-4054-850F-A558DF759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20" y="6321266"/>
              <a:ext cx="812800" cy="812800"/>
            </a:xfrm>
            <a:prstGeom prst="rect">
              <a:avLst/>
            </a:prstGeom>
          </p:spPr>
        </p:pic>
        <p:pic>
          <p:nvPicPr>
            <p:cNvPr id="19" name="Graphic 18" descr="Group of men">
              <a:extLst>
                <a:ext uri="{FF2B5EF4-FFF2-40B4-BE49-F238E27FC236}">
                  <a16:creationId xmlns:a16="http://schemas.microsoft.com/office/drawing/2014/main" id="{AF5BC9BE-4739-41C1-ADC6-D1545E72E1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635" y="6260306"/>
              <a:ext cx="914400" cy="914400"/>
            </a:xfrm>
            <a:prstGeom prst="rect">
              <a:avLst/>
            </a:prstGeom>
          </p:spPr>
        </p:pic>
        <p:sp>
          <p:nvSpPr>
            <p:cNvPr id="20" name="Oval 19">
              <a:extLst>
                <a:ext uri="{FF2B5EF4-FFF2-40B4-BE49-F238E27FC236}">
                  <a16:creationId xmlns:a16="http://schemas.microsoft.com/office/drawing/2014/main" id="{ACE12009-6921-4464-8C66-625DE92BAA44}"/>
                </a:ext>
              </a:extLst>
            </p:cNvPr>
            <p:cNvSpPr/>
            <p:nvPr/>
          </p:nvSpPr>
          <p:spPr>
            <a:xfrm>
              <a:off x="148388" y="6126480"/>
              <a:ext cx="1188719"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1E1A6DC-469D-43F4-B2BF-B76D2E5E706A}"/>
                </a:ext>
              </a:extLst>
            </p:cNvPr>
            <p:cNvSpPr/>
            <p:nvPr/>
          </p:nvSpPr>
          <p:spPr>
            <a:xfrm>
              <a:off x="1198880" y="6126480"/>
              <a:ext cx="1188720"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CA17B8B4-B3D3-4974-A477-6A4AB2681EE6}"/>
              </a:ext>
            </a:extLst>
          </p:cNvPr>
          <p:cNvGrpSpPr/>
          <p:nvPr/>
        </p:nvGrpSpPr>
        <p:grpSpPr>
          <a:xfrm>
            <a:off x="5179391" y="1431395"/>
            <a:ext cx="1019740" cy="394552"/>
            <a:chOff x="5263376" y="1541332"/>
            <a:chExt cx="1019740" cy="394552"/>
          </a:xfrm>
        </p:grpSpPr>
        <p:pic>
          <p:nvPicPr>
            <p:cNvPr id="85" name="Graphic 84" descr="Man">
              <a:extLst>
                <a:ext uri="{FF2B5EF4-FFF2-40B4-BE49-F238E27FC236}">
                  <a16:creationId xmlns:a16="http://schemas.microsoft.com/office/drawing/2014/main" id="{7429F394-09A2-4FB1-8FDC-76ED5E68FB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12" name="Graphic 111" descr="Man">
              <a:extLst>
                <a:ext uri="{FF2B5EF4-FFF2-40B4-BE49-F238E27FC236}">
                  <a16:creationId xmlns:a16="http://schemas.microsoft.com/office/drawing/2014/main" id="{7A14BA08-6664-42DD-AC28-CB818E5AA18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13" name="Graphic 112" descr="Man">
              <a:extLst>
                <a:ext uri="{FF2B5EF4-FFF2-40B4-BE49-F238E27FC236}">
                  <a16:creationId xmlns:a16="http://schemas.microsoft.com/office/drawing/2014/main" id="{33778C2C-963D-4FEC-8294-3B97ACA6548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14" name="Graphic 113" descr="Man">
              <a:extLst>
                <a:ext uri="{FF2B5EF4-FFF2-40B4-BE49-F238E27FC236}">
                  <a16:creationId xmlns:a16="http://schemas.microsoft.com/office/drawing/2014/main" id="{E5DFD928-506B-45BF-A4CE-AD8FE32C1B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grpSp>
        <p:nvGrpSpPr>
          <p:cNvPr id="23" name="Group 22">
            <a:extLst>
              <a:ext uri="{FF2B5EF4-FFF2-40B4-BE49-F238E27FC236}">
                <a16:creationId xmlns:a16="http://schemas.microsoft.com/office/drawing/2014/main" id="{172C6764-1E7E-494F-8CED-103D98FA0C71}"/>
              </a:ext>
            </a:extLst>
          </p:cNvPr>
          <p:cNvGrpSpPr/>
          <p:nvPr/>
        </p:nvGrpSpPr>
        <p:grpSpPr>
          <a:xfrm>
            <a:off x="5171176" y="1816033"/>
            <a:ext cx="1019740" cy="526018"/>
            <a:chOff x="5074067" y="2324501"/>
            <a:chExt cx="1019740" cy="526018"/>
          </a:xfrm>
        </p:grpSpPr>
        <p:grpSp>
          <p:nvGrpSpPr>
            <p:cNvPr id="115" name="Group 114">
              <a:extLst>
                <a:ext uri="{FF2B5EF4-FFF2-40B4-BE49-F238E27FC236}">
                  <a16:creationId xmlns:a16="http://schemas.microsoft.com/office/drawing/2014/main" id="{99E9146A-DA4C-4475-8C91-AEAEDFDAEA5C}"/>
                </a:ext>
              </a:extLst>
            </p:cNvPr>
            <p:cNvGrpSpPr/>
            <p:nvPr/>
          </p:nvGrpSpPr>
          <p:grpSpPr>
            <a:xfrm>
              <a:off x="5074067" y="2390234"/>
              <a:ext cx="1019740" cy="394552"/>
              <a:chOff x="5263376" y="1541332"/>
              <a:chExt cx="1019740" cy="394552"/>
            </a:xfrm>
          </p:grpSpPr>
          <p:pic>
            <p:nvPicPr>
              <p:cNvPr id="116" name="Graphic 115" descr="Man">
                <a:extLst>
                  <a:ext uri="{FF2B5EF4-FFF2-40B4-BE49-F238E27FC236}">
                    <a16:creationId xmlns:a16="http://schemas.microsoft.com/office/drawing/2014/main" id="{A94380B2-6305-4E05-ADDA-93361F0024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17" name="Graphic 116" descr="Man">
                <a:extLst>
                  <a:ext uri="{FF2B5EF4-FFF2-40B4-BE49-F238E27FC236}">
                    <a16:creationId xmlns:a16="http://schemas.microsoft.com/office/drawing/2014/main" id="{CE3983FB-493E-4BBC-8D1B-6F3C14F18D0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18" name="Graphic 117" descr="Man">
                <a:extLst>
                  <a:ext uri="{FF2B5EF4-FFF2-40B4-BE49-F238E27FC236}">
                    <a16:creationId xmlns:a16="http://schemas.microsoft.com/office/drawing/2014/main" id="{8E2005EA-0AED-4661-A91B-02901D3FA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19" name="Graphic 118" descr="Man">
                <a:extLst>
                  <a:ext uri="{FF2B5EF4-FFF2-40B4-BE49-F238E27FC236}">
                    <a16:creationId xmlns:a16="http://schemas.microsoft.com/office/drawing/2014/main" id="{5626AE11-F10E-4F71-8106-6389DF4D42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pic>
          <p:nvPicPr>
            <p:cNvPr id="6" name="Graphic 5" descr="Close outline">
              <a:extLst>
                <a:ext uri="{FF2B5EF4-FFF2-40B4-BE49-F238E27FC236}">
                  <a16:creationId xmlns:a16="http://schemas.microsoft.com/office/drawing/2014/main" id="{9881F3BD-B523-488E-91D6-2BACDD3E604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2324501"/>
              <a:ext cx="234999" cy="526018"/>
            </a:xfrm>
            <a:prstGeom prst="rect">
              <a:avLst/>
            </a:prstGeom>
          </p:spPr>
        </p:pic>
      </p:grpSp>
      <p:grpSp>
        <p:nvGrpSpPr>
          <p:cNvPr id="22" name="Group 21">
            <a:extLst>
              <a:ext uri="{FF2B5EF4-FFF2-40B4-BE49-F238E27FC236}">
                <a16:creationId xmlns:a16="http://schemas.microsoft.com/office/drawing/2014/main" id="{756EF411-FD64-4F40-AC30-B585D05573EE}"/>
              </a:ext>
            </a:extLst>
          </p:cNvPr>
          <p:cNvGrpSpPr/>
          <p:nvPr/>
        </p:nvGrpSpPr>
        <p:grpSpPr>
          <a:xfrm>
            <a:off x="5171176" y="2305070"/>
            <a:ext cx="1019740" cy="530673"/>
            <a:chOff x="5074067" y="3111139"/>
            <a:chExt cx="1019740" cy="530673"/>
          </a:xfrm>
        </p:grpSpPr>
        <p:grpSp>
          <p:nvGrpSpPr>
            <p:cNvPr id="120" name="Group 119">
              <a:extLst>
                <a:ext uri="{FF2B5EF4-FFF2-40B4-BE49-F238E27FC236}">
                  <a16:creationId xmlns:a16="http://schemas.microsoft.com/office/drawing/2014/main" id="{41E5162A-C045-42A3-9AAB-67FFC627075B}"/>
                </a:ext>
              </a:extLst>
            </p:cNvPr>
            <p:cNvGrpSpPr/>
            <p:nvPr/>
          </p:nvGrpSpPr>
          <p:grpSpPr>
            <a:xfrm>
              <a:off x="5074067" y="3133184"/>
              <a:ext cx="1019740" cy="394552"/>
              <a:chOff x="5263376" y="1541332"/>
              <a:chExt cx="1019740" cy="394552"/>
            </a:xfrm>
          </p:grpSpPr>
          <p:pic>
            <p:nvPicPr>
              <p:cNvPr id="121" name="Graphic 120" descr="Man">
                <a:extLst>
                  <a:ext uri="{FF2B5EF4-FFF2-40B4-BE49-F238E27FC236}">
                    <a16:creationId xmlns:a16="http://schemas.microsoft.com/office/drawing/2014/main" id="{41C4F5AF-650A-48C5-A644-25AB1FE03A3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22" name="Graphic 121" descr="Man">
                <a:extLst>
                  <a:ext uri="{FF2B5EF4-FFF2-40B4-BE49-F238E27FC236}">
                    <a16:creationId xmlns:a16="http://schemas.microsoft.com/office/drawing/2014/main" id="{989F0840-9243-4ABD-9503-E58CEE51389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23" name="Graphic 122" descr="Man">
                <a:extLst>
                  <a:ext uri="{FF2B5EF4-FFF2-40B4-BE49-F238E27FC236}">
                    <a16:creationId xmlns:a16="http://schemas.microsoft.com/office/drawing/2014/main" id="{85358C21-E3A1-46B4-9D41-BE95C39FF4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24" name="Graphic 123" descr="Man">
                <a:extLst>
                  <a:ext uri="{FF2B5EF4-FFF2-40B4-BE49-F238E27FC236}">
                    <a16:creationId xmlns:a16="http://schemas.microsoft.com/office/drawing/2014/main" id="{2F1183ED-D67F-41AB-9FDD-7E76A73A7C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pic>
          <p:nvPicPr>
            <p:cNvPr id="135" name="Graphic 134" descr="Close outline">
              <a:extLst>
                <a:ext uri="{FF2B5EF4-FFF2-40B4-BE49-F238E27FC236}">
                  <a16:creationId xmlns:a16="http://schemas.microsoft.com/office/drawing/2014/main" id="{95B71EDE-EF05-47AC-B3BE-A925E72252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3111139"/>
              <a:ext cx="234999" cy="526018"/>
            </a:xfrm>
            <a:prstGeom prst="rect">
              <a:avLst/>
            </a:prstGeom>
          </p:spPr>
        </p:pic>
        <p:pic>
          <p:nvPicPr>
            <p:cNvPr id="136" name="Graphic 135" descr="Close outline">
              <a:extLst>
                <a:ext uri="{FF2B5EF4-FFF2-40B4-BE49-F238E27FC236}">
                  <a16:creationId xmlns:a16="http://schemas.microsoft.com/office/drawing/2014/main" id="{3DF7BFAE-7712-48E4-8D6F-54DAE4F246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655" y="3115794"/>
              <a:ext cx="234999" cy="526018"/>
            </a:xfrm>
            <a:prstGeom prst="rect">
              <a:avLst/>
            </a:prstGeom>
          </p:spPr>
        </p:pic>
      </p:grpSp>
      <p:grpSp>
        <p:nvGrpSpPr>
          <p:cNvPr id="14" name="Group 13">
            <a:extLst>
              <a:ext uri="{FF2B5EF4-FFF2-40B4-BE49-F238E27FC236}">
                <a16:creationId xmlns:a16="http://schemas.microsoft.com/office/drawing/2014/main" id="{0FD8F3B8-7E8B-44B6-A185-CAA3B088E6BB}"/>
              </a:ext>
            </a:extLst>
          </p:cNvPr>
          <p:cNvGrpSpPr/>
          <p:nvPr/>
        </p:nvGrpSpPr>
        <p:grpSpPr>
          <a:xfrm>
            <a:off x="5173428" y="2773595"/>
            <a:ext cx="1019740" cy="535757"/>
            <a:chOff x="5074067" y="3810401"/>
            <a:chExt cx="1019740" cy="535757"/>
          </a:xfrm>
        </p:grpSpPr>
        <p:grpSp>
          <p:nvGrpSpPr>
            <p:cNvPr id="125" name="Group 124">
              <a:extLst>
                <a:ext uri="{FF2B5EF4-FFF2-40B4-BE49-F238E27FC236}">
                  <a16:creationId xmlns:a16="http://schemas.microsoft.com/office/drawing/2014/main" id="{4EE19C20-2459-4549-ABA7-295A036FB6AB}"/>
                </a:ext>
              </a:extLst>
            </p:cNvPr>
            <p:cNvGrpSpPr/>
            <p:nvPr/>
          </p:nvGrpSpPr>
          <p:grpSpPr>
            <a:xfrm>
              <a:off x="5074067" y="3876134"/>
              <a:ext cx="1019740" cy="394552"/>
              <a:chOff x="5263376" y="1541332"/>
              <a:chExt cx="1019740" cy="394552"/>
            </a:xfrm>
          </p:grpSpPr>
          <p:pic>
            <p:nvPicPr>
              <p:cNvPr id="126" name="Graphic 125" descr="Man">
                <a:extLst>
                  <a:ext uri="{FF2B5EF4-FFF2-40B4-BE49-F238E27FC236}">
                    <a16:creationId xmlns:a16="http://schemas.microsoft.com/office/drawing/2014/main" id="{53E583D4-010E-4B64-9141-FC6E29ED14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27" name="Graphic 126" descr="Man">
                <a:extLst>
                  <a:ext uri="{FF2B5EF4-FFF2-40B4-BE49-F238E27FC236}">
                    <a16:creationId xmlns:a16="http://schemas.microsoft.com/office/drawing/2014/main" id="{E8AE6F99-3E8C-4646-AE5D-F5B1576D11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28" name="Graphic 127" descr="Man">
                <a:extLst>
                  <a:ext uri="{FF2B5EF4-FFF2-40B4-BE49-F238E27FC236}">
                    <a16:creationId xmlns:a16="http://schemas.microsoft.com/office/drawing/2014/main" id="{36ED4E47-A865-4E24-8DA8-1549C6DCB2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29" name="Graphic 128" descr="Man">
                <a:extLst>
                  <a:ext uri="{FF2B5EF4-FFF2-40B4-BE49-F238E27FC236}">
                    <a16:creationId xmlns:a16="http://schemas.microsoft.com/office/drawing/2014/main" id="{5A768001-173A-44BC-AA48-AB10A541ED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pic>
          <p:nvPicPr>
            <p:cNvPr id="137" name="Graphic 136" descr="Close outline">
              <a:extLst>
                <a:ext uri="{FF2B5EF4-FFF2-40B4-BE49-F238E27FC236}">
                  <a16:creationId xmlns:a16="http://schemas.microsoft.com/office/drawing/2014/main" id="{FEDA0450-5C47-4EF4-9549-6B26A770D21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3815485"/>
              <a:ext cx="234999" cy="526018"/>
            </a:xfrm>
            <a:prstGeom prst="rect">
              <a:avLst/>
            </a:prstGeom>
          </p:spPr>
        </p:pic>
        <p:pic>
          <p:nvPicPr>
            <p:cNvPr id="138" name="Graphic 137" descr="Close outline">
              <a:extLst>
                <a:ext uri="{FF2B5EF4-FFF2-40B4-BE49-F238E27FC236}">
                  <a16:creationId xmlns:a16="http://schemas.microsoft.com/office/drawing/2014/main" id="{BB4E7B2D-A2E8-41F0-8634-FC77BD8DBCE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655" y="3820140"/>
              <a:ext cx="234999" cy="526018"/>
            </a:xfrm>
            <a:prstGeom prst="rect">
              <a:avLst/>
            </a:prstGeom>
          </p:spPr>
        </p:pic>
        <p:pic>
          <p:nvPicPr>
            <p:cNvPr id="139" name="Graphic 138" descr="Close outline">
              <a:extLst>
                <a:ext uri="{FF2B5EF4-FFF2-40B4-BE49-F238E27FC236}">
                  <a16:creationId xmlns:a16="http://schemas.microsoft.com/office/drawing/2014/main" id="{4B29F546-C1FB-434D-9AFF-1E5011FFE1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70430" y="3810401"/>
              <a:ext cx="234999" cy="526018"/>
            </a:xfrm>
            <a:prstGeom prst="rect">
              <a:avLst/>
            </a:prstGeom>
          </p:spPr>
        </p:pic>
      </p:grpSp>
      <p:cxnSp>
        <p:nvCxnSpPr>
          <p:cNvPr id="9" name="Straight Arrow Connector 8">
            <a:extLst>
              <a:ext uri="{FF2B5EF4-FFF2-40B4-BE49-F238E27FC236}">
                <a16:creationId xmlns:a16="http://schemas.microsoft.com/office/drawing/2014/main" id="{EA5B50C0-6A8E-4542-BA97-78962250D5D2}"/>
              </a:ext>
            </a:extLst>
          </p:cNvPr>
          <p:cNvCxnSpPr>
            <a:cxnSpLocks/>
          </p:cNvCxnSpPr>
          <p:nvPr/>
        </p:nvCxnSpPr>
        <p:spPr>
          <a:xfrm>
            <a:off x="6202361" y="1558291"/>
            <a:ext cx="0" cy="163052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55D8B316-D3CE-419C-A8FA-E7D8EBC3A683}"/>
              </a:ext>
            </a:extLst>
          </p:cNvPr>
          <p:cNvSpPr/>
          <p:nvPr/>
        </p:nvSpPr>
        <p:spPr>
          <a:xfrm>
            <a:off x="6342609" y="410075"/>
            <a:ext cx="5704637" cy="323165"/>
          </a:xfrm>
          <a:prstGeom prst="rect">
            <a:avLst/>
          </a:prstGeom>
          <a:noFill/>
        </p:spPr>
        <p:txBody>
          <a:bodyPr wrap="square">
            <a:spAutoFit/>
          </a:bodyPr>
          <a:lstStyle/>
          <a:p>
            <a:pPr algn="ctr"/>
            <a:r>
              <a:rPr lang="en-GB" sz="1500" dirty="0">
                <a:latin typeface="+mj-lt"/>
              </a:rPr>
              <a:t>Illustrative regime unlock levels in response to staffing pressures</a:t>
            </a:r>
          </a:p>
        </p:txBody>
      </p:sp>
      <p:grpSp>
        <p:nvGrpSpPr>
          <p:cNvPr id="146" name="Group 145">
            <a:extLst>
              <a:ext uri="{FF2B5EF4-FFF2-40B4-BE49-F238E27FC236}">
                <a16:creationId xmlns:a16="http://schemas.microsoft.com/office/drawing/2014/main" id="{41B62D9F-B15B-4E76-B7FF-474BA20F1CD9}"/>
              </a:ext>
            </a:extLst>
          </p:cNvPr>
          <p:cNvGrpSpPr/>
          <p:nvPr/>
        </p:nvGrpSpPr>
        <p:grpSpPr>
          <a:xfrm>
            <a:off x="5185354" y="3976959"/>
            <a:ext cx="1019740" cy="394552"/>
            <a:chOff x="5263376" y="1541332"/>
            <a:chExt cx="1019740" cy="394552"/>
          </a:xfrm>
        </p:grpSpPr>
        <p:pic>
          <p:nvPicPr>
            <p:cNvPr id="147" name="Graphic 146" descr="Man">
              <a:extLst>
                <a:ext uri="{FF2B5EF4-FFF2-40B4-BE49-F238E27FC236}">
                  <a16:creationId xmlns:a16="http://schemas.microsoft.com/office/drawing/2014/main" id="{895607EE-F54F-49FD-8402-8991249CA01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48" name="Graphic 147" descr="Man">
              <a:extLst>
                <a:ext uri="{FF2B5EF4-FFF2-40B4-BE49-F238E27FC236}">
                  <a16:creationId xmlns:a16="http://schemas.microsoft.com/office/drawing/2014/main" id="{CC2E6B38-CFCB-4428-A277-DD0E22FB3C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49" name="Graphic 148" descr="Man">
              <a:extLst>
                <a:ext uri="{FF2B5EF4-FFF2-40B4-BE49-F238E27FC236}">
                  <a16:creationId xmlns:a16="http://schemas.microsoft.com/office/drawing/2014/main" id="{262B3DCC-4F24-48DF-B388-32B0227079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50" name="Graphic 149" descr="Man">
              <a:extLst>
                <a:ext uri="{FF2B5EF4-FFF2-40B4-BE49-F238E27FC236}">
                  <a16:creationId xmlns:a16="http://schemas.microsoft.com/office/drawing/2014/main" id="{0801B715-ECB0-445E-9918-B35CD60CA8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grpSp>
        <p:nvGrpSpPr>
          <p:cNvPr id="151" name="Group 150">
            <a:extLst>
              <a:ext uri="{FF2B5EF4-FFF2-40B4-BE49-F238E27FC236}">
                <a16:creationId xmlns:a16="http://schemas.microsoft.com/office/drawing/2014/main" id="{4F99EDAC-9774-4200-93F3-178F3DB41042}"/>
              </a:ext>
            </a:extLst>
          </p:cNvPr>
          <p:cNvGrpSpPr/>
          <p:nvPr/>
        </p:nvGrpSpPr>
        <p:grpSpPr>
          <a:xfrm>
            <a:off x="5177139" y="4361597"/>
            <a:ext cx="1019740" cy="526018"/>
            <a:chOff x="5074067" y="2324501"/>
            <a:chExt cx="1019740" cy="526018"/>
          </a:xfrm>
        </p:grpSpPr>
        <p:grpSp>
          <p:nvGrpSpPr>
            <p:cNvPr id="152" name="Group 151">
              <a:extLst>
                <a:ext uri="{FF2B5EF4-FFF2-40B4-BE49-F238E27FC236}">
                  <a16:creationId xmlns:a16="http://schemas.microsoft.com/office/drawing/2014/main" id="{BCA58118-9423-4D30-97B6-D8C63B170B2A}"/>
                </a:ext>
              </a:extLst>
            </p:cNvPr>
            <p:cNvGrpSpPr/>
            <p:nvPr/>
          </p:nvGrpSpPr>
          <p:grpSpPr>
            <a:xfrm>
              <a:off x="5074067" y="2390234"/>
              <a:ext cx="1019740" cy="394552"/>
              <a:chOff x="5263376" y="1541332"/>
              <a:chExt cx="1019740" cy="394552"/>
            </a:xfrm>
          </p:grpSpPr>
          <p:pic>
            <p:nvPicPr>
              <p:cNvPr id="154" name="Graphic 153" descr="Man">
                <a:extLst>
                  <a:ext uri="{FF2B5EF4-FFF2-40B4-BE49-F238E27FC236}">
                    <a16:creationId xmlns:a16="http://schemas.microsoft.com/office/drawing/2014/main" id="{B0401BF8-C5C6-4E5B-A8AE-7B15714866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55" name="Graphic 154" descr="Man">
                <a:extLst>
                  <a:ext uri="{FF2B5EF4-FFF2-40B4-BE49-F238E27FC236}">
                    <a16:creationId xmlns:a16="http://schemas.microsoft.com/office/drawing/2014/main" id="{2FD8A8CF-634E-4E0E-BB2A-6922E121A7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56" name="Graphic 155" descr="Man">
                <a:extLst>
                  <a:ext uri="{FF2B5EF4-FFF2-40B4-BE49-F238E27FC236}">
                    <a16:creationId xmlns:a16="http://schemas.microsoft.com/office/drawing/2014/main" id="{12CFF50C-AB14-4919-90BA-7BEC9E8C9F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57" name="Graphic 156" descr="Man">
                <a:extLst>
                  <a:ext uri="{FF2B5EF4-FFF2-40B4-BE49-F238E27FC236}">
                    <a16:creationId xmlns:a16="http://schemas.microsoft.com/office/drawing/2014/main" id="{FFBC91A5-6901-4360-B56F-B828EB24D7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pic>
          <p:nvPicPr>
            <p:cNvPr id="153" name="Graphic 152" descr="Close outline">
              <a:extLst>
                <a:ext uri="{FF2B5EF4-FFF2-40B4-BE49-F238E27FC236}">
                  <a16:creationId xmlns:a16="http://schemas.microsoft.com/office/drawing/2014/main" id="{09520618-B081-4327-BCE3-C0AD92DE5F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2324501"/>
              <a:ext cx="234999" cy="526018"/>
            </a:xfrm>
            <a:prstGeom prst="rect">
              <a:avLst/>
            </a:prstGeom>
          </p:spPr>
        </p:pic>
      </p:grpSp>
      <p:grpSp>
        <p:nvGrpSpPr>
          <p:cNvPr id="158" name="Group 157">
            <a:extLst>
              <a:ext uri="{FF2B5EF4-FFF2-40B4-BE49-F238E27FC236}">
                <a16:creationId xmlns:a16="http://schemas.microsoft.com/office/drawing/2014/main" id="{31BEB8A8-7C8B-4D8F-8815-77EE13A1BADE}"/>
              </a:ext>
            </a:extLst>
          </p:cNvPr>
          <p:cNvGrpSpPr/>
          <p:nvPr/>
        </p:nvGrpSpPr>
        <p:grpSpPr>
          <a:xfrm>
            <a:off x="5177139" y="4850634"/>
            <a:ext cx="1019740" cy="530673"/>
            <a:chOff x="5074067" y="3111139"/>
            <a:chExt cx="1019740" cy="530673"/>
          </a:xfrm>
        </p:grpSpPr>
        <p:grpSp>
          <p:nvGrpSpPr>
            <p:cNvPr id="159" name="Group 158">
              <a:extLst>
                <a:ext uri="{FF2B5EF4-FFF2-40B4-BE49-F238E27FC236}">
                  <a16:creationId xmlns:a16="http://schemas.microsoft.com/office/drawing/2014/main" id="{AB0B4F35-B037-4C43-AE2A-FEA8046A7E47}"/>
                </a:ext>
              </a:extLst>
            </p:cNvPr>
            <p:cNvGrpSpPr/>
            <p:nvPr/>
          </p:nvGrpSpPr>
          <p:grpSpPr>
            <a:xfrm>
              <a:off x="5074067" y="3133184"/>
              <a:ext cx="1019740" cy="394552"/>
              <a:chOff x="5263376" y="1541332"/>
              <a:chExt cx="1019740" cy="394552"/>
            </a:xfrm>
          </p:grpSpPr>
          <p:pic>
            <p:nvPicPr>
              <p:cNvPr id="162" name="Graphic 161" descr="Man">
                <a:extLst>
                  <a:ext uri="{FF2B5EF4-FFF2-40B4-BE49-F238E27FC236}">
                    <a16:creationId xmlns:a16="http://schemas.microsoft.com/office/drawing/2014/main" id="{A38D4902-9FA4-4254-899A-85B64F4F5E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63" name="Graphic 162" descr="Man">
                <a:extLst>
                  <a:ext uri="{FF2B5EF4-FFF2-40B4-BE49-F238E27FC236}">
                    <a16:creationId xmlns:a16="http://schemas.microsoft.com/office/drawing/2014/main" id="{0B3C16AD-C15E-4764-85D7-2B73859A93B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64" name="Graphic 163" descr="Man">
                <a:extLst>
                  <a:ext uri="{FF2B5EF4-FFF2-40B4-BE49-F238E27FC236}">
                    <a16:creationId xmlns:a16="http://schemas.microsoft.com/office/drawing/2014/main" id="{F401487C-207D-44AF-B1A7-DF3BFE3FCA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65" name="Graphic 164" descr="Man">
                <a:extLst>
                  <a:ext uri="{FF2B5EF4-FFF2-40B4-BE49-F238E27FC236}">
                    <a16:creationId xmlns:a16="http://schemas.microsoft.com/office/drawing/2014/main" id="{D5080F60-30D9-4DB2-8F4B-8C85848CC1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pic>
          <p:nvPicPr>
            <p:cNvPr id="160" name="Graphic 159" descr="Close outline">
              <a:extLst>
                <a:ext uri="{FF2B5EF4-FFF2-40B4-BE49-F238E27FC236}">
                  <a16:creationId xmlns:a16="http://schemas.microsoft.com/office/drawing/2014/main" id="{8B2AEBAE-9BD9-4C11-A8D7-E34DD2DEF7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3111139"/>
              <a:ext cx="234999" cy="526018"/>
            </a:xfrm>
            <a:prstGeom prst="rect">
              <a:avLst/>
            </a:prstGeom>
          </p:spPr>
        </p:pic>
        <p:pic>
          <p:nvPicPr>
            <p:cNvPr id="161" name="Graphic 160" descr="Close outline">
              <a:extLst>
                <a:ext uri="{FF2B5EF4-FFF2-40B4-BE49-F238E27FC236}">
                  <a16:creationId xmlns:a16="http://schemas.microsoft.com/office/drawing/2014/main" id="{CA4B6DCB-C817-4B68-98D1-7E85F33A5C5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655" y="3115794"/>
              <a:ext cx="234999" cy="526018"/>
            </a:xfrm>
            <a:prstGeom prst="rect">
              <a:avLst/>
            </a:prstGeom>
          </p:spPr>
        </p:pic>
      </p:grpSp>
      <p:grpSp>
        <p:nvGrpSpPr>
          <p:cNvPr id="166" name="Group 165">
            <a:extLst>
              <a:ext uri="{FF2B5EF4-FFF2-40B4-BE49-F238E27FC236}">
                <a16:creationId xmlns:a16="http://schemas.microsoft.com/office/drawing/2014/main" id="{EB958A13-6D9F-43A7-9945-1E5A5B179C33}"/>
              </a:ext>
            </a:extLst>
          </p:cNvPr>
          <p:cNvGrpSpPr/>
          <p:nvPr/>
        </p:nvGrpSpPr>
        <p:grpSpPr>
          <a:xfrm>
            <a:off x="5179391" y="5319159"/>
            <a:ext cx="1019740" cy="535757"/>
            <a:chOff x="5074067" y="3810401"/>
            <a:chExt cx="1019740" cy="535757"/>
          </a:xfrm>
        </p:grpSpPr>
        <p:grpSp>
          <p:nvGrpSpPr>
            <p:cNvPr id="167" name="Group 166">
              <a:extLst>
                <a:ext uri="{FF2B5EF4-FFF2-40B4-BE49-F238E27FC236}">
                  <a16:creationId xmlns:a16="http://schemas.microsoft.com/office/drawing/2014/main" id="{B8DBE31A-F2E2-4ED4-B5A8-2982A673D4AB}"/>
                </a:ext>
              </a:extLst>
            </p:cNvPr>
            <p:cNvGrpSpPr/>
            <p:nvPr/>
          </p:nvGrpSpPr>
          <p:grpSpPr>
            <a:xfrm>
              <a:off x="5074067" y="3876134"/>
              <a:ext cx="1019740" cy="394552"/>
              <a:chOff x="5263376" y="1541332"/>
              <a:chExt cx="1019740" cy="394552"/>
            </a:xfrm>
          </p:grpSpPr>
          <p:pic>
            <p:nvPicPr>
              <p:cNvPr id="171" name="Graphic 170" descr="Man">
                <a:extLst>
                  <a:ext uri="{FF2B5EF4-FFF2-40B4-BE49-F238E27FC236}">
                    <a16:creationId xmlns:a16="http://schemas.microsoft.com/office/drawing/2014/main" id="{05F3C97C-E63A-4F2D-88C4-16EC16B9DF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3376" y="1541332"/>
                <a:ext cx="440349" cy="394552"/>
              </a:xfrm>
              <a:prstGeom prst="rect">
                <a:avLst/>
              </a:prstGeom>
            </p:spPr>
          </p:pic>
          <p:pic>
            <p:nvPicPr>
              <p:cNvPr id="172" name="Graphic 171" descr="Man">
                <a:extLst>
                  <a:ext uri="{FF2B5EF4-FFF2-40B4-BE49-F238E27FC236}">
                    <a16:creationId xmlns:a16="http://schemas.microsoft.com/office/drawing/2014/main" id="{42AA151D-0F4F-4167-9F2C-62D024A3B14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56506" y="1541332"/>
                <a:ext cx="440349" cy="394552"/>
              </a:xfrm>
              <a:prstGeom prst="rect">
                <a:avLst/>
              </a:prstGeom>
            </p:spPr>
          </p:pic>
          <p:pic>
            <p:nvPicPr>
              <p:cNvPr id="173" name="Graphic 172" descr="Man">
                <a:extLst>
                  <a:ext uri="{FF2B5EF4-FFF2-40B4-BE49-F238E27FC236}">
                    <a16:creationId xmlns:a16="http://schemas.microsoft.com/office/drawing/2014/main" id="{3CF8D314-2835-4CD3-B74B-1FC3F15A85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49636" y="1541332"/>
                <a:ext cx="440349" cy="394552"/>
              </a:xfrm>
              <a:prstGeom prst="rect">
                <a:avLst/>
              </a:prstGeom>
            </p:spPr>
          </p:pic>
          <p:pic>
            <p:nvPicPr>
              <p:cNvPr id="174" name="Graphic 173" descr="Man">
                <a:extLst>
                  <a:ext uri="{FF2B5EF4-FFF2-40B4-BE49-F238E27FC236}">
                    <a16:creationId xmlns:a16="http://schemas.microsoft.com/office/drawing/2014/main" id="{82B510E2-0DE7-4DD9-BDC8-1C2983E9BA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42767" y="1541332"/>
                <a:ext cx="440349" cy="394552"/>
              </a:xfrm>
              <a:prstGeom prst="rect">
                <a:avLst/>
              </a:prstGeom>
            </p:spPr>
          </p:pic>
        </p:grpSp>
        <p:pic>
          <p:nvPicPr>
            <p:cNvPr id="168" name="Graphic 167" descr="Close outline">
              <a:extLst>
                <a:ext uri="{FF2B5EF4-FFF2-40B4-BE49-F238E27FC236}">
                  <a16:creationId xmlns:a16="http://schemas.microsoft.com/office/drawing/2014/main" id="{134A0D0D-09E5-4C76-A1AF-EAEFF7AEE25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3815485"/>
              <a:ext cx="234999" cy="526018"/>
            </a:xfrm>
            <a:prstGeom prst="rect">
              <a:avLst/>
            </a:prstGeom>
          </p:spPr>
        </p:pic>
        <p:pic>
          <p:nvPicPr>
            <p:cNvPr id="169" name="Graphic 168" descr="Close outline">
              <a:extLst>
                <a:ext uri="{FF2B5EF4-FFF2-40B4-BE49-F238E27FC236}">
                  <a16:creationId xmlns:a16="http://schemas.microsoft.com/office/drawing/2014/main" id="{352F2569-1BEC-453E-A941-BE2FA9E410A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68655" y="3820140"/>
              <a:ext cx="234999" cy="526018"/>
            </a:xfrm>
            <a:prstGeom prst="rect">
              <a:avLst/>
            </a:prstGeom>
          </p:spPr>
        </p:pic>
        <p:pic>
          <p:nvPicPr>
            <p:cNvPr id="170" name="Graphic 169" descr="Close outline">
              <a:extLst>
                <a:ext uri="{FF2B5EF4-FFF2-40B4-BE49-F238E27FC236}">
                  <a16:creationId xmlns:a16="http://schemas.microsoft.com/office/drawing/2014/main" id="{9BE7EF0D-A0D1-4C69-BBF9-911EDDDA42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70430" y="3810401"/>
              <a:ext cx="234999" cy="526018"/>
            </a:xfrm>
            <a:prstGeom prst="rect">
              <a:avLst/>
            </a:prstGeom>
          </p:spPr>
        </p:pic>
      </p:grpSp>
      <p:cxnSp>
        <p:nvCxnSpPr>
          <p:cNvPr id="175" name="Straight Arrow Connector 174">
            <a:extLst>
              <a:ext uri="{FF2B5EF4-FFF2-40B4-BE49-F238E27FC236}">
                <a16:creationId xmlns:a16="http://schemas.microsoft.com/office/drawing/2014/main" id="{05AF9AA2-1999-4C1A-B4CF-6D1CD6FFAC5B}"/>
              </a:ext>
            </a:extLst>
          </p:cNvPr>
          <p:cNvCxnSpPr>
            <a:cxnSpLocks/>
          </p:cNvCxnSpPr>
          <p:nvPr/>
        </p:nvCxnSpPr>
        <p:spPr>
          <a:xfrm>
            <a:off x="6208324" y="4103855"/>
            <a:ext cx="0" cy="163052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B236F55D-F8DC-4A7D-84EE-C14ABE526AA2}"/>
              </a:ext>
            </a:extLst>
          </p:cNvPr>
          <p:cNvSpPr/>
          <p:nvPr/>
        </p:nvSpPr>
        <p:spPr>
          <a:xfrm>
            <a:off x="4932797" y="3433251"/>
            <a:ext cx="1584915" cy="553998"/>
          </a:xfrm>
          <a:prstGeom prst="rect">
            <a:avLst/>
          </a:prstGeom>
          <a:noFill/>
        </p:spPr>
        <p:txBody>
          <a:bodyPr wrap="square">
            <a:spAutoFit/>
          </a:bodyPr>
          <a:lstStyle/>
          <a:p>
            <a:pPr algn="ctr"/>
            <a:r>
              <a:rPr lang="en-GB" sz="1500" dirty="0">
                <a:latin typeface="+mj-lt"/>
              </a:rPr>
              <a:t>50% unlock start point</a:t>
            </a:r>
          </a:p>
        </p:txBody>
      </p:sp>
      <p:sp>
        <p:nvSpPr>
          <p:cNvPr id="177" name="Rectangle 176">
            <a:extLst>
              <a:ext uri="{FF2B5EF4-FFF2-40B4-BE49-F238E27FC236}">
                <a16:creationId xmlns:a16="http://schemas.microsoft.com/office/drawing/2014/main" id="{CBBE8EC7-4DE3-4685-85D5-14E4C3EAF19C}"/>
              </a:ext>
            </a:extLst>
          </p:cNvPr>
          <p:cNvSpPr/>
          <p:nvPr/>
        </p:nvSpPr>
        <p:spPr>
          <a:xfrm>
            <a:off x="4889647" y="856097"/>
            <a:ext cx="1663749" cy="553998"/>
          </a:xfrm>
          <a:prstGeom prst="rect">
            <a:avLst/>
          </a:prstGeom>
          <a:noFill/>
        </p:spPr>
        <p:txBody>
          <a:bodyPr wrap="square">
            <a:spAutoFit/>
          </a:bodyPr>
          <a:lstStyle/>
          <a:p>
            <a:pPr algn="ctr"/>
            <a:r>
              <a:rPr lang="en-GB" sz="1500" dirty="0">
                <a:latin typeface="+mj-lt"/>
              </a:rPr>
              <a:t>100% unlock start point</a:t>
            </a:r>
          </a:p>
        </p:txBody>
      </p:sp>
      <p:sp>
        <p:nvSpPr>
          <p:cNvPr id="178" name="Rectangle 177">
            <a:extLst>
              <a:ext uri="{FF2B5EF4-FFF2-40B4-BE49-F238E27FC236}">
                <a16:creationId xmlns:a16="http://schemas.microsoft.com/office/drawing/2014/main" id="{6EC0E4C6-7D20-4C2C-8869-1AFEC8BCF992}"/>
              </a:ext>
            </a:extLst>
          </p:cNvPr>
          <p:cNvSpPr/>
          <p:nvPr/>
        </p:nvSpPr>
        <p:spPr>
          <a:xfrm>
            <a:off x="6785427" y="752992"/>
            <a:ext cx="1859317" cy="323165"/>
          </a:xfrm>
          <a:prstGeom prst="rect">
            <a:avLst/>
          </a:prstGeom>
          <a:noFill/>
        </p:spPr>
        <p:txBody>
          <a:bodyPr wrap="square">
            <a:spAutoFit/>
          </a:bodyPr>
          <a:lstStyle/>
          <a:p>
            <a:pPr algn="ctr"/>
            <a:r>
              <a:rPr lang="en-GB" sz="1500" dirty="0">
                <a:latin typeface="+mj-lt"/>
              </a:rPr>
              <a:t>Saturday</a:t>
            </a:r>
          </a:p>
        </p:txBody>
      </p:sp>
      <p:sp>
        <p:nvSpPr>
          <p:cNvPr id="179" name="Rectangle 178">
            <a:extLst>
              <a:ext uri="{FF2B5EF4-FFF2-40B4-BE49-F238E27FC236}">
                <a16:creationId xmlns:a16="http://schemas.microsoft.com/office/drawing/2014/main" id="{FE8EEFE9-DFBE-4D64-B346-4F47873FB6D4}"/>
              </a:ext>
            </a:extLst>
          </p:cNvPr>
          <p:cNvSpPr/>
          <p:nvPr/>
        </p:nvSpPr>
        <p:spPr>
          <a:xfrm>
            <a:off x="9771111" y="753488"/>
            <a:ext cx="1859317" cy="323165"/>
          </a:xfrm>
          <a:prstGeom prst="rect">
            <a:avLst/>
          </a:prstGeom>
          <a:noFill/>
        </p:spPr>
        <p:txBody>
          <a:bodyPr wrap="square">
            <a:spAutoFit/>
          </a:bodyPr>
          <a:lstStyle/>
          <a:p>
            <a:pPr algn="ctr"/>
            <a:r>
              <a:rPr lang="en-GB" sz="1500" dirty="0">
                <a:latin typeface="+mj-lt"/>
              </a:rPr>
              <a:t>Sunday</a:t>
            </a:r>
          </a:p>
        </p:txBody>
      </p:sp>
      <p:sp>
        <p:nvSpPr>
          <p:cNvPr id="180" name="Rectangle 179">
            <a:extLst>
              <a:ext uri="{FF2B5EF4-FFF2-40B4-BE49-F238E27FC236}">
                <a16:creationId xmlns:a16="http://schemas.microsoft.com/office/drawing/2014/main" id="{72373FE0-8788-4F69-81A6-43C3AE6B19DB}"/>
              </a:ext>
            </a:extLst>
          </p:cNvPr>
          <p:cNvSpPr/>
          <p:nvPr/>
        </p:nvSpPr>
        <p:spPr>
          <a:xfrm>
            <a:off x="6202133" y="962710"/>
            <a:ext cx="1859317" cy="323165"/>
          </a:xfrm>
          <a:prstGeom prst="rect">
            <a:avLst/>
          </a:prstGeom>
          <a:noFill/>
        </p:spPr>
        <p:txBody>
          <a:bodyPr wrap="square">
            <a:spAutoFit/>
          </a:bodyPr>
          <a:lstStyle/>
          <a:p>
            <a:pPr algn="ctr"/>
            <a:r>
              <a:rPr lang="en-GB" sz="1500" dirty="0">
                <a:latin typeface="+mj-lt"/>
              </a:rPr>
              <a:t>AM</a:t>
            </a:r>
          </a:p>
        </p:txBody>
      </p:sp>
      <p:sp>
        <p:nvSpPr>
          <p:cNvPr id="181" name="Rectangle 180">
            <a:extLst>
              <a:ext uri="{FF2B5EF4-FFF2-40B4-BE49-F238E27FC236}">
                <a16:creationId xmlns:a16="http://schemas.microsoft.com/office/drawing/2014/main" id="{7FCDCA0D-5245-48F8-BE1D-1A9179BA6CEE}"/>
              </a:ext>
            </a:extLst>
          </p:cNvPr>
          <p:cNvSpPr/>
          <p:nvPr/>
        </p:nvSpPr>
        <p:spPr>
          <a:xfrm>
            <a:off x="7522957" y="962710"/>
            <a:ext cx="1859317" cy="323165"/>
          </a:xfrm>
          <a:prstGeom prst="rect">
            <a:avLst/>
          </a:prstGeom>
          <a:noFill/>
        </p:spPr>
        <p:txBody>
          <a:bodyPr wrap="square">
            <a:spAutoFit/>
          </a:bodyPr>
          <a:lstStyle/>
          <a:p>
            <a:pPr algn="ctr"/>
            <a:r>
              <a:rPr lang="en-GB" sz="1500" dirty="0">
                <a:latin typeface="+mj-lt"/>
              </a:rPr>
              <a:t>PM</a:t>
            </a:r>
          </a:p>
        </p:txBody>
      </p:sp>
      <p:pic>
        <p:nvPicPr>
          <p:cNvPr id="184" name="Graphic 183" descr="Close outline">
            <a:extLst>
              <a:ext uri="{FF2B5EF4-FFF2-40B4-BE49-F238E27FC236}">
                <a16:creationId xmlns:a16="http://schemas.microsoft.com/office/drawing/2014/main" id="{A3ABC35A-7BCD-46E3-B8BD-C9F9E1D0A3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34920" y="2831805"/>
            <a:ext cx="699621" cy="394552"/>
          </a:xfrm>
          <a:prstGeom prst="rect">
            <a:avLst/>
          </a:prstGeom>
        </p:spPr>
      </p:pic>
      <p:sp>
        <p:nvSpPr>
          <p:cNvPr id="185" name="Rectangle 184">
            <a:extLst>
              <a:ext uri="{FF2B5EF4-FFF2-40B4-BE49-F238E27FC236}">
                <a16:creationId xmlns:a16="http://schemas.microsoft.com/office/drawing/2014/main" id="{8F718425-AF8E-44D3-8336-C71E429373CB}"/>
              </a:ext>
            </a:extLst>
          </p:cNvPr>
          <p:cNvSpPr/>
          <p:nvPr/>
        </p:nvSpPr>
        <p:spPr>
          <a:xfrm>
            <a:off x="6681321" y="1371323"/>
            <a:ext cx="806817" cy="369332"/>
          </a:xfrm>
          <a:prstGeom prst="rect">
            <a:avLst/>
          </a:prstGeom>
          <a:noFill/>
        </p:spPr>
        <p:txBody>
          <a:bodyPr wrap="square">
            <a:spAutoFit/>
          </a:bodyPr>
          <a:lstStyle/>
          <a:p>
            <a:pPr algn="ctr"/>
            <a:r>
              <a:rPr lang="en-GB" dirty="0">
                <a:latin typeface="+mj-lt"/>
              </a:rPr>
              <a:t>100%</a:t>
            </a:r>
          </a:p>
        </p:txBody>
      </p:sp>
      <p:sp>
        <p:nvSpPr>
          <p:cNvPr id="186" name="Rectangle 185">
            <a:extLst>
              <a:ext uri="{FF2B5EF4-FFF2-40B4-BE49-F238E27FC236}">
                <a16:creationId xmlns:a16="http://schemas.microsoft.com/office/drawing/2014/main" id="{4A363CD4-3C5E-46C6-BC09-DA06C807E82F}"/>
              </a:ext>
            </a:extLst>
          </p:cNvPr>
          <p:cNvSpPr/>
          <p:nvPr/>
        </p:nvSpPr>
        <p:spPr>
          <a:xfrm>
            <a:off x="8038910" y="1362140"/>
            <a:ext cx="806817" cy="369332"/>
          </a:xfrm>
          <a:prstGeom prst="rect">
            <a:avLst/>
          </a:prstGeom>
          <a:noFill/>
        </p:spPr>
        <p:txBody>
          <a:bodyPr wrap="square">
            <a:spAutoFit/>
          </a:bodyPr>
          <a:lstStyle/>
          <a:p>
            <a:pPr algn="ctr"/>
            <a:r>
              <a:rPr lang="en-GB" dirty="0">
                <a:latin typeface="+mj-lt"/>
              </a:rPr>
              <a:t>100%</a:t>
            </a:r>
          </a:p>
        </p:txBody>
      </p:sp>
      <p:sp>
        <p:nvSpPr>
          <p:cNvPr id="187" name="Rectangle 186">
            <a:extLst>
              <a:ext uri="{FF2B5EF4-FFF2-40B4-BE49-F238E27FC236}">
                <a16:creationId xmlns:a16="http://schemas.microsoft.com/office/drawing/2014/main" id="{AA8299AD-AFB3-40E1-868D-63504F4EF1ED}"/>
              </a:ext>
            </a:extLst>
          </p:cNvPr>
          <p:cNvSpPr/>
          <p:nvPr/>
        </p:nvSpPr>
        <p:spPr>
          <a:xfrm>
            <a:off x="6688524" y="1876090"/>
            <a:ext cx="806817" cy="323165"/>
          </a:xfrm>
          <a:prstGeom prst="rect">
            <a:avLst/>
          </a:prstGeom>
          <a:noFill/>
        </p:spPr>
        <p:txBody>
          <a:bodyPr wrap="square">
            <a:spAutoFit/>
          </a:bodyPr>
          <a:lstStyle/>
          <a:p>
            <a:pPr algn="ctr"/>
            <a:r>
              <a:rPr lang="en-GB" sz="1500" dirty="0">
                <a:latin typeface="+mj-lt"/>
              </a:rPr>
              <a:t>50%</a:t>
            </a:r>
          </a:p>
        </p:txBody>
      </p:sp>
      <p:sp>
        <p:nvSpPr>
          <p:cNvPr id="188" name="Rectangle 187">
            <a:extLst>
              <a:ext uri="{FF2B5EF4-FFF2-40B4-BE49-F238E27FC236}">
                <a16:creationId xmlns:a16="http://schemas.microsoft.com/office/drawing/2014/main" id="{43A51C86-5E9A-4617-B9AF-ECFA922F6E6E}"/>
              </a:ext>
            </a:extLst>
          </p:cNvPr>
          <p:cNvSpPr/>
          <p:nvPr/>
        </p:nvSpPr>
        <p:spPr>
          <a:xfrm>
            <a:off x="8048714" y="1877356"/>
            <a:ext cx="806817" cy="323165"/>
          </a:xfrm>
          <a:prstGeom prst="rect">
            <a:avLst/>
          </a:prstGeom>
          <a:noFill/>
        </p:spPr>
        <p:txBody>
          <a:bodyPr wrap="square">
            <a:spAutoFit/>
          </a:bodyPr>
          <a:lstStyle/>
          <a:p>
            <a:pPr algn="ctr"/>
            <a:r>
              <a:rPr lang="en-GB" sz="1500" dirty="0">
                <a:latin typeface="+mj-lt"/>
              </a:rPr>
              <a:t>50%</a:t>
            </a:r>
          </a:p>
        </p:txBody>
      </p:sp>
      <p:sp>
        <p:nvSpPr>
          <p:cNvPr id="189" name="Rectangle 188">
            <a:extLst>
              <a:ext uri="{FF2B5EF4-FFF2-40B4-BE49-F238E27FC236}">
                <a16:creationId xmlns:a16="http://schemas.microsoft.com/office/drawing/2014/main" id="{5C9DBEEF-D8A9-4AE3-BAED-7EF4F56358F8}"/>
              </a:ext>
            </a:extLst>
          </p:cNvPr>
          <p:cNvSpPr/>
          <p:nvPr/>
        </p:nvSpPr>
        <p:spPr>
          <a:xfrm>
            <a:off x="6393595" y="2442417"/>
            <a:ext cx="806817" cy="246221"/>
          </a:xfrm>
          <a:prstGeom prst="rect">
            <a:avLst/>
          </a:prstGeom>
          <a:noFill/>
        </p:spPr>
        <p:txBody>
          <a:bodyPr wrap="square">
            <a:spAutoFit/>
          </a:bodyPr>
          <a:lstStyle/>
          <a:p>
            <a:pPr algn="ctr"/>
            <a:r>
              <a:rPr lang="en-GB" sz="1000" dirty="0">
                <a:latin typeface="+mj-lt"/>
              </a:rPr>
              <a:t>25%</a:t>
            </a:r>
          </a:p>
        </p:txBody>
      </p:sp>
      <p:sp>
        <p:nvSpPr>
          <p:cNvPr id="190" name="Rectangle 189">
            <a:extLst>
              <a:ext uri="{FF2B5EF4-FFF2-40B4-BE49-F238E27FC236}">
                <a16:creationId xmlns:a16="http://schemas.microsoft.com/office/drawing/2014/main" id="{195C7ED7-BA4B-4702-BB00-368A402C5102}"/>
              </a:ext>
            </a:extLst>
          </p:cNvPr>
          <p:cNvSpPr/>
          <p:nvPr/>
        </p:nvSpPr>
        <p:spPr>
          <a:xfrm>
            <a:off x="7058311" y="2435708"/>
            <a:ext cx="806817" cy="246221"/>
          </a:xfrm>
          <a:prstGeom prst="rect">
            <a:avLst/>
          </a:prstGeom>
          <a:noFill/>
        </p:spPr>
        <p:txBody>
          <a:bodyPr wrap="square">
            <a:spAutoFit/>
          </a:bodyPr>
          <a:lstStyle/>
          <a:p>
            <a:pPr algn="ctr"/>
            <a:r>
              <a:rPr lang="en-GB" sz="1000" dirty="0">
                <a:latin typeface="+mj-lt"/>
              </a:rPr>
              <a:t>25%</a:t>
            </a:r>
          </a:p>
        </p:txBody>
      </p:sp>
      <p:sp>
        <p:nvSpPr>
          <p:cNvPr id="191" name="Rectangle 190">
            <a:extLst>
              <a:ext uri="{FF2B5EF4-FFF2-40B4-BE49-F238E27FC236}">
                <a16:creationId xmlns:a16="http://schemas.microsoft.com/office/drawing/2014/main" id="{97ED0624-3AFC-41B7-B7EF-CC305A8BE86E}"/>
              </a:ext>
            </a:extLst>
          </p:cNvPr>
          <p:cNvSpPr/>
          <p:nvPr/>
        </p:nvSpPr>
        <p:spPr>
          <a:xfrm>
            <a:off x="7738703" y="2435708"/>
            <a:ext cx="806817" cy="246221"/>
          </a:xfrm>
          <a:prstGeom prst="rect">
            <a:avLst/>
          </a:prstGeom>
          <a:noFill/>
        </p:spPr>
        <p:txBody>
          <a:bodyPr wrap="square">
            <a:spAutoFit/>
          </a:bodyPr>
          <a:lstStyle/>
          <a:p>
            <a:pPr algn="ctr"/>
            <a:r>
              <a:rPr lang="en-GB" sz="1000" dirty="0">
                <a:latin typeface="+mj-lt"/>
              </a:rPr>
              <a:t>25%</a:t>
            </a:r>
          </a:p>
        </p:txBody>
      </p:sp>
      <p:sp>
        <p:nvSpPr>
          <p:cNvPr id="192" name="Rectangle 191">
            <a:extLst>
              <a:ext uri="{FF2B5EF4-FFF2-40B4-BE49-F238E27FC236}">
                <a16:creationId xmlns:a16="http://schemas.microsoft.com/office/drawing/2014/main" id="{5827A72A-56DA-40B7-9E0B-9C57B091F769}"/>
              </a:ext>
            </a:extLst>
          </p:cNvPr>
          <p:cNvSpPr/>
          <p:nvPr/>
        </p:nvSpPr>
        <p:spPr>
          <a:xfrm>
            <a:off x="8347091" y="2425905"/>
            <a:ext cx="806817" cy="246221"/>
          </a:xfrm>
          <a:prstGeom prst="rect">
            <a:avLst/>
          </a:prstGeom>
          <a:noFill/>
        </p:spPr>
        <p:txBody>
          <a:bodyPr wrap="square">
            <a:spAutoFit/>
          </a:bodyPr>
          <a:lstStyle/>
          <a:p>
            <a:pPr algn="ctr"/>
            <a:r>
              <a:rPr lang="en-GB" sz="1000" dirty="0">
                <a:latin typeface="+mj-lt"/>
              </a:rPr>
              <a:t>25%</a:t>
            </a:r>
          </a:p>
        </p:txBody>
      </p:sp>
      <p:sp>
        <p:nvSpPr>
          <p:cNvPr id="195" name="Rectangle 194">
            <a:extLst>
              <a:ext uri="{FF2B5EF4-FFF2-40B4-BE49-F238E27FC236}">
                <a16:creationId xmlns:a16="http://schemas.microsoft.com/office/drawing/2014/main" id="{1272C5F0-A11F-4E78-9DB7-D5C6BF4818A0}"/>
              </a:ext>
            </a:extLst>
          </p:cNvPr>
          <p:cNvSpPr/>
          <p:nvPr/>
        </p:nvSpPr>
        <p:spPr>
          <a:xfrm>
            <a:off x="9133154" y="957874"/>
            <a:ext cx="1859317" cy="323165"/>
          </a:xfrm>
          <a:prstGeom prst="rect">
            <a:avLst/>
          </a:prstGeom>
          <a:noFill/>
        </p:spPr>
        <p:txBody>
          <a:bodyPr wrap="square">
            <a:spAutoFit/>
          </a:bodyPr>
          <a:lstStyle/>
          <a:p>
            <a:pPr algn="ctr"/>
            <a:r>
              <a:rPr lang="en-GB" sz="1500" dirty="0">
                <a:latin typeface="+mj-lt"/>
              </a:rPr>
              <a:t>AM</a:t>
            </a:r>
          </a:p>
        </p:txBody>
      </p:sp>
      <p:sp>
        <p:nvSpPr>
          <p:cNvPr id="196" name="Rectangle 195">
            <a:extLst>
              <a:ext uri="{FF2B5EF4-FFF2-40B4-BE49-F238E27FC236}">
                <a16:creationId xmlns:a16="http://schemas.microsoft.com/office/drawing/2014/main" id="{C7D4BF9A-F356-424B-A012-8D696574C9B0}"/>
              </a:ext>
            </a:extLst>
          </p:cNvPr>
          <p:cNvSpPr/>
          <p:nvPr/>
        </p:nvSpPr>
        <p:spPr>
          <a:xfrm>
            <a:off x="10453978" y="957874"/>
            <a:ext cx="1859317" cy="323165"/>
          </a:xfrm>
          <a:prstGeom prst="rect">
            <a:avLst/>
          </a:prstGeom>
          <a:noFill/>
        </p:spPr>
        <p:txBody>
          <a:bodyPr wrap="square">
            <a:spAutoFit/>
          </a:bodyPr>
          <a:lstStyle/>
          <a:p>
            <a:pPr algn="ctr"/>
            <a:r>
              <a:rPr lang="en-GB" sz="1500" dirty="0">
                <a:latin typeface="+mj-lt"/>
              </a:rPr>
              <a:t>PM</a:t>
            </a:r>
          </a:p>
        </p:txBody>
      </p:sp>
      <p:pic>
        <p:nvPicPr>
          <p:cNvPr id="197" name="Graphic 196" descr="Close outline">
            <a:extLst>
              <a:ext uri="{FF2B5EF4-FFF2-40B4-BE49-F238E27FC236}">
                <a16:creationId xmlns:a16="http://schemas.microsoft.com/office/drawing/2014/main" id="{795AFAC9-633D-45A9-8545-53C570D1050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71607" y="6529612"/>
            <a:ext cx="440349" cy="315118"/>
          </a:xfrm>
          <a:prstGeom prst="rect">
            <a:avLst/>
          </a:prstGeom>
        </p:spPr>
      </p:pic>
      <p:sp>
        <p:nvSpPr>
          <p:cNvPr id="209" name="Rectangle 208">
            <a:extLst>
              <a:ext uri="{FF2B5EF4-FFF2-40B4-BE49-F238E27FC236}">
                <a16:creationId xmlns:a16="http://schemas.microsoft.com/office/drawing/2014/main" id="{D11C9AEC-3CB0-40BF-9D7C-B788C012BDEC}"/>
              </a:ext>
            </a:extLst>
          </p:cNvPr>
          <p:cNvSpPr/>
          <p:nvPr/>
        </p:nvSpPr>
        <p:spPr>
          <a:xfrm>
            <a:off x="8042830" y="6521320"/>
            <a:ext cx="2674024" cy="323165"/>
          </a:xfrm>
          <a:prstGeom prst="rect">
            <a:avLst/>
          </a:prstGeom>
          <a:noFill/>
        </p:spPr>
        <p:txBody>
          <a:bodyPr wrap="square">
            <a:spAutoFit/>
          </a:bodyPr>
          <a:lstStyle/>
          <a:p>
            <a:r>
              <a:rPr lang="en-GB" sz="1500" dirty="0">
                <a:latin typeface="+mj-lt"/>
              </a:rPr>
              <a:t>= No regime delivery</a:t>
            </a:r>
          </a:p>
        </p:txBody>
      </p:sp>
      <p:pic>
        <p:nvPicPr>
          <p:cNvPr id="217" name="Graphic 216" descr="Close outline">
            <a:extLst>
              <a:ext uri="{FF2B5EF4-FFF2-40B4-BE49-F238E27FC236}">
                <a16:creationId xmlns:a16="http://schemas.microsoft.com/office/drawing/2014/main" id="{89FB2857-CB28-4364-8566-8BC767DDAF2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43135" y="4938025"/>
            <a:ext cx="699621" cy="394552"/>
          </a:xfrm>
          <a:prstGeom prst="rect">
            <a:avLst/>
          </a:prstGeom>
        </p:spPr>
      </p:pic>
      <p:sp>
        <p:nvSpPr>
          <p:cNvPr id="220" name="Rectangle 219">
            <a:extLst>
              <a:ext uri="{FF2B5EF4-FFF2-40B4-BE49-F238E27FC236}">
                <a16:creationId xmlns:a16="http://schemas.microsoft.com/office/drawing/2014/main" id="{6D34050A-E50F-4526-8A6F-B8E8DC42F384}"/>
              </a:ext>
            </a:extLst>
          </p:cNvPr>
          <p:cNvSpPr/>
          <p:nvPr/>
        </p:nvSpPr>
        <p:spPr>
          <a:xfrm>
            <a:off x="6704819" y="3968083"/>
            <a:ext cx="806817" cy="323165"/>
          </a:xfrm>
          <a:prstGeom prst="rect">
            <a:avLst/>
          </a:prstGeom>
          <a:noFill/>
        </p:spPr>
        <p:txBody>
          <a:bodyPr wrap="square">
            <a:spAutoFit/>
          </a:bodyPr>
          <a:lstStyle/>
          <a:p>
            <a:pPr algn="ctr"/>
            <a:r>
              <a:rPr lang="en-GB" sz="1500" dirty="0">
                <a:latin typeface="+mj-lt"/>
              </a:rPr>
              <a:t>50%</a:t>
            </a:r>
          </a:p>
        </p:txBody>
      </p:sp>
      <p:sp>
        <p:nvSpPr>
          <p:cNvPr id="221" name="Rectangle 220">
            <a:extLst>
              <a:ext uri="{FF2B5EF4-FFF2-40B4-BE49-F238E27FC236}">
                <a16:creationId xmlns:a16="http://schemas.microsoft.com/office/drawing/2014/main" id="{8F7406DA-041B-42CC-993B-30A50914D2AA}"/>
              </a:ext>
            </a:extLst>
          </p:cNvPr>
          <p:cNvSpPr/>
          <p:nvPr/>
        </p:nvSpPr>
        <p:spPr>
          <a:xfrm>
            <a:off x="8088961" y="3951543"/>
            <a:ext cx="806817" cy="323165"/>
          </a:xfrm>
          <a:prstGeom prst="rect">
            <a:avLst/>
          </a:prstGeom>
          <a:noFill/>
        </p:spPr>
        <p:txBody>
          <a:bodyPr wrap="square">
            <a:spAutoFit/>
          </a:bodyPr>
          <a:lstStyle/>
          <a:p>
            <a:pPr algn="ctr"/>
            <a:r>
              <a:rPr lang="en-GB" sz="1500" dirty="0">
                <a:latin typeface="+mj-lt"/>
              </a:rPr>
              <a:t>50%</a:t>
            </a:r>
          </a:p>
        </p:txBody>
      </p:sp>
      <p:sp>
        <p:nvSpPr>
          <p:cNvPr id="222" name="Rectangle 221">
            <a:extLst>
              <a:ext uri="{FF2B5EF4-FFF2-40B4-BE49-F238E27FC236}">
                <a16:creationId xmlns:a16="http://schemas.microsoft.com/office/drawing/2014/main" id="{AFB5D490-A545-460A-BDCF-34987E73998B}"/>
              </a:ext>
            </a:extLst>
          </p:cNvPr>
          <p:cNvSpPr/>
          <p:nvPr/>
        </p:nvSpPr>
        <p:spPr>
          <a:xfrm>
            <a:off x="7084729" y="4535174"/>
            <a:ext cx="806817" cy="246221"/>
          </a:xfrm>
          <a:prstGeom prst="rect">
            <a:avLst/>
          </a:prstGeom>
          <a:noFill/>
        </p:spPr>
        <p:txBody>
          <a:bodyPr wrap="square">
            <a:spAutoFit/>
          </a:bodyPr>
          <a:lstStyle/>
          <a:p>
            <a:pPr algn="ctr"/>
            <a:r>
              <a:rPr lang="en-GB" sz="1000" dirty="0">
                <a:latin typeface="+mj-lt"/>
              </a:rPr>
              <a:t>25%</a:t>
            </a:r>
          </a:p>
        </p:txBody>
      </p:sp>
      <p:sp>
        <p:nvSpPr>
          <p:cNvPr id="223" name="Rectangle 222">
            <a:extLst>
              <a:ext uri="{FF2B5EF4-FFF2-40B4-BE49-F238E27FC236}">
                <a16:creationId xmlns:a16="http://schemas.microsoft.com/office/drawing/2014/main" id="{7E004DD4-548B-4F62-A2A0-BD0969AB4AE5}"/>
              </a:ext>
            </a:extLst>
          </p:cNvPr>
          <p:cNvSpPr/>
          <p:nvPr/>
        </p:nvSpPr>
        <p:spPr>
          <a:xfrm>
            <a:off x="7785995" y="4528420"/>
            <a:ext cx="806817" cy="246221"/>
          </a:xfrm>
          <a:prstGeom prst="rect">
            <a:avLst/>
          </a:prstGeom>
          <a:noFill/>
        </p:spPr>
        <p:txBody>
          <a:bodyPr wrap="square">
            <a:spAutoFit/>
          </a:bodyPr>
          <a:lstStyle/>
          <a:p>
            <a:pPr algn="ctr"/>
            <a:r>
              <a:rPr lang="en-GB" sz="1000" dirty="0">
                <a:latin typeface="+mj-lt"/>
              </a:rPr>
              <a:t>25%</a:t>
            </a:r>
          </a:p>
        </p:txBody>
      </p:sp>
      <p:sp>
        <p:nvSpPr>
          <p:cNvPr id="224" name="Rectangle 223">
            <a:extLst>
              <a:ext uri="{FF2B5EF4-FFF2-40B4-BE49-F238E27FC236}">
                <a16:creationId xmlns:a16="http://schemas.microsoft.com/office/drawing/2014/main" id="{EAF3B17A-6C2A-49FC-B323-027F4CDA03ED}"/>
              </a:ext>
            </a:extLst>
          </p:cNvPr>
          <p:cNvSpPr/>
          <p:nvPr/>
        </p:nvSpPr>
        <p:spPr>
          <a:xfrm>
            <a:off x="8310926" y="4533198"/>
            <a:ext cx="806817" cy="246221"/>
          </a:xfrm>
          <a:prstGeom prst="rect">
            <a:avLst/>
          </a:prstGeom>
          <a:noFill/>
        </p:spPr>
        <p:txBody>
          <a:bodyPr wrap="square">
            <a:spAutoFit/>
          </a:bodyPr>
          <a:lstStyle/>
          <a:p>
            <a:pPr algn="ctr"/>
            <a:r>
              <a:rPr lang="en-GB" sz="1000" dirty="0">
                <a:latin typeface="+mj-lt"/>
              </a:rPr>
              <a:t>25%</a:t>
            </a:r>
          </a:p>
        </p:txBody>
      </p:sp>
      <p:pic>
        <p:nvPicPr>
          <p:cNvPr id="238" name="Graphic 237" descr="Close outline">
            <a:extLst>
              <a:ext uri="{FF2B5EF4-FFF2-40B4-BE49-F238E27FC236}">
                <a16:creationId xmlns:a16="http://schemas.microsoft.com/office/drawing/2014/main" id="{7F31E15F-87D5-4C88-8145-45313DC60D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13865" y="5462338"/>
            <a:ext cx="699621" cy="394552"/>
          </a:xfrm>
          <a:prstGeom prst="rect">
            <a:avLst/>
          </a:prstGeom>
        </p:spPr>
      </p:pic>
      <p:pic>
        <p:nvPicPr>
          <p:cNvPr id="239" name="Graphic 238" descr="Close outline">
            <a:extLst>
              <a:ext uri="{FF2B5EF4-FFF2-40B4-BE49-F238E27FC236}">
                <a16:creationId xmlns:a16="http://schemas.microsoft.com/office/drawing/2014/main" id="{3EEFCB3D-C2F8-4F97-A3A5-0BB5BCE5661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755565" y="5441347"/>
            <a:ext cx="699621" cy="394552"/>
          </a:xfrm>
          <a:prstGeom prst="rect">
            <a:avLst/>
          </a:prstGeom>
        </p:spPr>
      </p:pic>
      <p:sp>
        <p:nvSpPr>
          <p:cNvPr id="243" name="Rectangle 242">
            <a:extLst>
              <a:ext uri="{FF2B5EF4-FFF2-40B4-BE49-F238E27FC236}">
                <a16:creationId xmlns:a16="http://schemas.microsoft.com/office/drawing/2014/main" id="{21C2C4A0-5762-49A1-9842-09C3A4A25D9A}"/>
              </a:ext>
            </a:extLst>
          </p:cNvPr>
          <p:cNvSpPr/>
          <p:nvPr/>
        </p:nvSpPr>
        <p:spPr>
          <a:xfrm>
            <a:off x="6391535" y="4533198"/>
            <a:ext cx="806817" cy="246221"/>
          </a:xfrm>
          <a:prstGeom prst="rect">
            <a:avLst/>
          </a:prstGeom>
          <a:noFill/>
        </p:spPr>
        <p:txBody>
          <a:bodyPr wrap="square">
            <a:spAutoFit/>
          </a:bodyPr>
          <a:lstStyle/>
          <a:p>
            <a:pPr algn="ctr"/>
            <a:r>
              <a:rPr lang="en-GB" sz="1000" dirty="0">
                <a:latin typeface="+mj-lt"/>
              </a:rPr>
              <a:t>25%</a:t>
            </a:r>
          </a:p>
        </p:txBody>
      </p:sp>
      <p:sp>
        <p:nvSpPr>
          <p:cNvPr id="245" name="Rectangle 244">
            <a:extLst>
              <a:ext uri="{FF2B5EF4-FFF2-40B4-BE49-F238E27FC236}">
                <a16:creationId xmlns:a16="http://schemas.microsoft.com/office/drawing/2014/main" id="{7E6CD337-F845-4493-8D60-C3E2792D679B}"/>
              </a:ext>
            </a:extLst>
          </p:cNvPr>
          <p:cNvSpPr/>
          <p:nvPr/>
        </p:nvSpPr>
        <p:spPr>
          <a:xfrm>
            <a:off x="8384419" y="2925919"/>
            <a:ext cx="806817" cy="246221"/>
          </a:xfrm>
          <a:prstGeom prst="rect">
            <a:avLst/>
          </a:prstGeom>
          <a:noFill/>
        </p:spPr>
        <p:txBody>
          <a:bodyPr wrap="square">
            <a:spAutoFit/>
          </a:bodyPr>
          <a:lstStyle/>
          <a:p>
            <a:pPr algn="ctr"/>
            <a:r>
              <a:rPr lang="en-GB" sz="1000" dirty="0">
                <a:latin typeface="+mj-lt"/>
              </a:rPr>
              <a:t>25%</a:t>
            </a:r>
          </a:p>
        </p:txBody>
      </p:sp>
      <p:sp>
        <p:nvSpPr>
          <p:cNvPr id="246" name="Rectangle 245">
            <a:extLst>
              <a:ext uri="{FF2B5EF4-FFF2-40B4-BE49-F238E27FC236}">
                <a16:creationId xmlns:a16="http://schemas.microsoft.com/office/drawing/2014/main" id="{ED93FA04-6CCA-4893-933A-7F4E320AF0E6}"/>
              </a:ext>
            </a:extLst>
          </p:cNvPr>
          <p:cNvSpPr/>
          <p:nvPr/>
        </p:nvSpPr>
        <p:spPr>
          <a:xfrm>
            <a:off x="7738703" y="2920184"/>
            <a:ext cx="806817" cy="246221"/>
          </a:xfrm>
          <a:prstGeom prst="rect">
            <a:avLst/>
          </a:prstGeom>
          <a:noFill/>
        </p:spPr>
        <p:txBody>
          <a:bodyPr wrap="square">
            <a:spAutoFit/>
          </a:bodyPr>
          <a:lstStyle/>
          <a:p>
            <a:pPr algn="ctr"/>
            <a:r>
              <a:rPr lang="en-GB" sz="1000" dirty="0">
                <a:latin typeface="+mj-lt"/>
              </a:rPr>
              <a:t>25%</a:t>
            </a:r>
          </a:p>
        </p:txBody>
      </p:sp>
      <p:sp>
        <p:nvSpPr>
          <p:cNvPr id="247" name="Rectangle 246">
            <a:extLst>
              <a:ext uri="{FF2B5EF4-FFF2-40B4-BE49-F238E27FC236}">
                <a16:creationId xmlns:a16="http://schemas.microsoft.com/office/drawing/2014/main" id="{8E2C09D5-93E2-4225-90FE-3D5EF6AB46F1}"/>
              </a:ext>
            </a:extLst>
          </p:cNvPr>
          <p:cNvSpPr/>
          <p:nvPr/>
        </p:nvSpPr>
        <p:spPr>
          <a:xfrm>
            <a:off x="7767216" y="5023345"/>
            <a:ext cx="806817" cy="246221"/>
          </a:xfrm>
          <a:prstGeom prst="rect">
            <a:avLst/>
          </a:prstGeom>
          <a:noFill/>
        </p:spPr>
        <p:txBody>
          <a:bodyPr wrap="square">
            <a:spAutoFit/>
          </a:bodyPr>
          <a:lstStyle/>
          <a:p>
            <a:pPr algn="ctr"/>
            <a:r>
              <a:rPr lang="en-GB" sz="1000" dirty="0">
                <a:latin typeface="+mj-lt"/>
              </a:rPr>
              <a:t>25%</a:t>
            </a:r>
          </a:p>
        </p:txBody>
      </p:sp>
      <p:sp>
        <p:nvSpPr>
          <p:cNvPr id="248" name="Rectangle 247">
            <a:extLst>
              <a:ext uri="{FF2B5EF4-FFF2-40B4-BE49-F238E27FC236}">
                <a16:creationId xmlns:a16="http://schemas.microsoft.com/office/drawing/2014/main" id="{67D7781E-E802-49DC-B0E5-E0C87410EB80}"/>
              </a:ext>
            </a:extLst>
          </p:cNvPr>
          <p:cNvSpPr/>
          <p:nvPr/>
        </p:nvSpPr>
        <p:spPr>
          <a:xfrm>
            <a:off x="8328406" y="5021506"/>
            <a:ext cx="806817" cy="246221"/>
          </a:xfrm>
          <a:prstGeom prst="rect">
            <a:avLst/>
          </a:prstGeom>
          <a:noFill/>
        </p:spPr>
        <p:txBody>
          <a:bodyPr wrap="square">
            <a:spAutoFit/>
          </a:bodyPr>
          <a:lstStyle/>
          <a:p>
            <a:pPr algn="ctr"/>
            <a:r>
              <a:rPr lang="en-GB" sz="1000" dirty="0">
                <a:latin typeface="+mj-lt"/>
              </a:rPr>
              <a:t>25%</a:t>
            </a:r>
          </a:p>
        </p:txBody>
      </p:sp>
      <p:graphicFrame>
        <p:nvGraphicFramePr>
          <p:cNvPr id="249" name="Table 32">
            <a:extLst>
              <a:ext uri="{FF2B5EF4-FFF2-40B4-BE49-F238E27FC236}">
                <a16:creationId xmlns:a16="http://schemas.microsoft.com/office/drawing/2014/main" id="{62BFEE43-91A6-42FE-BDA5-800274762AC0}"/>
              </a:ext>
            </a:extLst>
          </p:cNvPr>
          <p:cNvGraphicFramePr>
            <a:graphicFrameLocks noGrp="1"/>
          </p:cNvGraphicFramePr>
          <p:nvPr>
            <p:extLst>
              <p:ext uri="{D42A27DB-BD31-4B8C-83A1-F6EECF244321}">
                <p14:modId xmlns:p14="http://schemas.microsoft.com/office/powerpoint/2010/main" val="3860863922"/>
              </p:ext>
            </p:extLst>
          </p:nvPr>
        </p:nvGraphicFramePr>
        <p:xfrm>
          <a:off x="9309039" y="3922526"/>
          <a:ext cx="2669462" cy="1954380"/>
        </p:xfrm>
        <a:graphic>
          <a:graphicData uri="http://schemas.openxmlformats.org/drawingml/2006/table">
            <a:tbl>
              <a:tblPr firstRow="1" bandRow="1">
                <a:tableStyleId>{5C22544A-7EE6-4342-B048-85BDC9FD1C3A}</a:tableStyleId>
              </a:tblPr>
              <a:tblGrid>
                <a:gridCol w="667366">
                  <a:extLst>
                    <a:ext uri="{9D8B030D-6E8A-4147-A177-3AD203B41FA5}">
                      <a16:colId xmlns:a16="http://schemas.microsoft.com/office/drawing/2014/main" val="2299887077"/>
                    </a:ext>
                  </a:extLst>
                </a:gridCol>
                <a:gridCol w="667366">
                  <a:extLst>
                    <a:ext uri="{9D8B030D-6E8A-4147-A177-3AD203B41FA5}">
                      <a16:colId xmlns:a16="http://schemas.microsoft.com/office/drawing/2014/main" val="1566753348"/>
                    </a:ext>
                  </a:extLst>
                </a:gridCol>
                <a:gridCol w="667365">
                  <a:extLst>
                    <a:ext uri="{9D8B030D-6E8A-4147-A177-3AD203B41FA5}">
                      <a16:colId xmlns:a16="http://schemas.microsoft.com/office/drawing/2014/main" val="4041618841"/>
                    </a:ext>
                  </a:extLst>
                </a:gridCol>
                <a:gridCol w="667365">
                  <a:extLst>
                    <a:ext uri="{9D8B030D-6E8A-4147-A177-3AD203B41FA5}">
                      <a16:colId xmlns:a16="http://schemas.microsoft.com/office/drawing/2014/main" val="514700666"/>
                    </a:ext>
                  </a:extLst>
                </a:gridCol>
              </a:tblGrid>
              <a:tr h="488595">
                <a:tc gridSpan="2">
                  <a:txBody>
                    <a:bodyPr/>
                    <a:lstStyle/>
                    <a:p>
                      <a:endParaRPr lang="en-GB" dirty="0"/>
                    </a:p>
                  </a:txBody>
                  <a:tcPr>
                    <a:noFill/>
                  </a:tcPr>
                </a:tc>
                <a:tc hMerge="1">
                  <a:txBody>
                    <a:bodyPr/>
                    <a:lstStyle/>
                    <a:p>
                      <a:endParaRPr lang="en-GB" dirty="0">
                        <a:solidFill>
                          <a:schemeClr val="tx1"/>
                        </a:solidFill>
                      </a:endParaRPr>
                    </a:p>
                  </a:txBody>
                  <a:tcPr>
                    <a:noFill/>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3032080518"/>
                  </a:ext>
                </a:extLst>
              </a:tr>
              <a:tr h="488595">
                <a:tc>
                  <a:txBody>
                    <a:bodyPr/>
                    <a:lstStyle/>
                    <a:p>
                      <a:endParaRPr lang="en-GB" dirty="0"/>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169591281"/>
                  </a:ext>
                </a:extLst>
              </a:tr>
              <a:tr h="488595">
                <a:tc>
                  <a:txBody>
                    <a:bodyPr/>
                    <a:lstStyle/>
                    <a:p>
                      <a:endParaRPr lang="en-GB" dirty="0"/>
                    </a:p>
                  </a:txBody>
                  <a:tcPr>
                    <a:noFill/>
                  </a:tcPr>
                </a:tc>
                <a:tc>
                  <a:txBody>
                    <a:bodyPr/>
                    <a:lstStyle/>
                    <a:p>
                      <a:endParaRPr lang="en-GB" dirty="0"/>
                    </a:p>
                  </a:txBody>
                  <a:tcPr>
                    <a:noFill/>
                  </a:tcPr>
                </a:tc>
                <a:tc gridSpan="2">
                  <a:txBody>
                    <a:bodyPr/>
                    <a:lstStyle/>
                    <a:p>
                      <a:endParaRPr lang="en-GB" dirty="0">
                        <a:solidFill>
                          <a:schemeClr val="tx1"/>
                        </a:solidFill>
                      </a:endParaRPr>
                    </a:p>
                  </a:txBody>
                  <a:tcPr>
                    <a:noFill/>
                  </a:tcPr>
                </a:tc>
                <a:tc hMerge="1">
                  <a:txBody>
                    <a:bodyPr/>
                    <a:lstStyle/>
                    <a:p>
                      <a:endParaRPr lang="en-GB" dirty="0">
                        <a:solidFill>
                          <a:schemeClr val="tx1"/>
                        </a:solidFill>
                      </a:endParaRPr>
                    </a:p>
                  </a:txBody>
                  <a:tcPr>
                    <a:noFill/>
                  </a:tcPr>
                </a:tc>
                <a:extLst>
                  <a:ext uri="{0D108BD9-81ED-4DB2-BD59-A6C34878D82A}">
                    <a16:rowId xmlns:a16="http://schemas.microsoft.com/office/drawing/2014/main" val="919077199"/>
                  </a:ext>
                </a:extLst>
              </a:tr>
              <a:tr h="488595">
                <a:tc gridSpan="2">
                  <a:txBody>
                    <a:bodyPr/>
                    <a:lstStyle/>
                    <a:p>
                      <a:endParaRPr lang="en-GB" dirty="0"/>
                    </a:p>
                  </a:txBody>
                  <a:tcPr>
                    <a:noFill/>
                  </a:tcPr>
                </a:tc>
                <a:tc hMerge="1">
                  <a:txBody>
                    <a:bodyPr/>
                    <a:lstStyle/>
                    <a:p>
                      <a:endParaRPr lang="en-GB"/>
                    </a:p>
                  </a:txBody>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651284919"/>
                  </a:ext>
                </a:extLst>
              </a:tr>
            </a:tbl>
          </a:graphicData>
        </a:graphic>
      </p:graphicFrame>
      <p:graphicFrame>
        <p:nvGraphicFramePr>
          <p:cNvPr id="250" name="Table 32">
            <a:extLst>
              <a:ext uri="{FF2B5EF4-FFF2-40B4-BE49-F238E27FC236}">
                <a16:creationId xmlns:a16="http://schemas.microsoft.com/office/drawing/2014/main" id="{8FD2F740-6179-4F01-A27A-8828E6600AD1}"/>
              </a:ext>
            </a:extLst>
          </p:cNvPr>
          <p:cNvGraphicFramePr>
            <a:graphicFrameLocks noGrp="1"/>
          </p:cNvGraphicFramePr>
          <p:nvPr>
            <p:extLst>
              <p:ext uri="{D42A27DB-BD31-4B8C-83A1-F6EECF244321}">
                <p14:modId xmlns:p14="http://schemas.microsoft.com/office/powerpoint/2010/main" val="4104663626"/>
              </p:ext>
            </p:extLst>
          </p:nvPr>
        </p:nvGraphicFramePr>
        <p:xfrm>
          <a:off x="9330654" y="1331774"/>
          <a:ext cx="2669462" cy="1954380"/>
        </p:xfrm>
        <a:graphic>
          <a:graphicData uri="http://schemas.openxmlformats.org/drawingml/2006/table">
            <a:tbl>
              <a:tblPr firstRow="1" bandRow="1">
                <a:tableStyleId>{5C22544A-7EE6-4342-B048-85BDC9FD1C3A}</a:tableStyleId>
              </a:tblPr>
              <a:tblGrid>
                <a:gridCol w="667366">
                  <a:extLst>
                    <a:ext uri="{9D8B030D-6E8A-4147-A177-3AD203B41FA5}">
                      <a16:colId xmlns:a16="http://schemas.microsoft.com/office/drawing/2014/main" val="2299887077"/>
                    </a:ext>
                  </a:extLst>
                </a:gridCol>
                <a:gridCol w="667366">
                  <a:extLst>
                    <a:ext uri="{9D8B030D-6E8A-4147-A177-3AD203B41FA5}">
                      <a16:colId xmlns:a16="http://schemas.microsoft.com/office/drawing/2014/main" val="1566753348"/>
                    </a:ext>
                  </a:extLst>
                </a:gridCol>
                <a:gridCol w="667365">
                  <a:extLst>
                    <a:ext uri="{9D8B030D-6E8A-4147-A177-3AD203B41FA5}">
                      <a16:colId xmlns:a16="http://schemas.microsoft.com/office/drawing/2014/main" val="4041618841"/>
                    </a:ext>
                  </a:extLst>
                </a:gridCol>
                <a:gridCol w="667365">
                  <a:extLst>
                    <a:ext uri="{9D8B030D-6E8A-4147-A177-3AD203B41FA5}">
                      <a16:colId xmlns:a16="http://schemas.microsoft.com/office/drawing/2014/main" val="514700666"/>
                    </a:ext>
                  </a:extLst>
                </a:gridCol>
              </a:tblGrid>
              <a:tr h="488595">
                <a:tc gridSpan="2">
                  <a:txBody>
                    <a:bodyPr/>
                    <a:lstStyle/>
                    <a:p>
                      <a:endParaRPr lang="en-GB" dirty="0">
                        <a:solidFill>
                          <a:schemeClr val="tx1"/>
                        </a:solidFill>
                      </a:endParaRPr>
                    </a:p>
                  </a:txBody>
                  <a:tcPr>
                    <a:noFill/>
                  </a:tcPr>
                </a:tc>
                <a:tc hMerge="1">
                  <a:txBody>
                    <a:bodyPr/>
                    <a:lstStyle/>
                    <a:p>
                      <a:endParaRPr lang="en-GB" dirty="0"/>
                    </a:p>
                  </a:txBody>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3993549080"/>
                  </a:ext>
                </a:extLst>
              </a:tr>
              <a:tr h="488595">
                <a:tc gridSpan="2">
                  <a:txBody>
                    <a:bodyPr/>
                    <a:lstStyle/>
                    <a:p>
                      <a:endParaRPr lang="en-GB" dirty="0"/>
                    </a:p>
                  </a:txBody>
                  <a:tcPr>
                    <a:noFill/>
                  </a:tcPr>
                </a:tc>
                <a:tc hMerge="1">
                  <a:txBody>
                    <a:bodyPr/>
                    <a:lstStyle/>
                    <a:p>
                      <a:endParaRPr lang="en-GB" dirty="0">
                        <a:solidFill>
                          <a:schemeClr val="tx1"/>
                        </a:solidFill>
                      </a:endParaRPr>
                    </a:p>
                  </a:txBody>
                  <a:tcPr>
                    <a:noFill/>
                  </a:tcPr>
                </a:tc>
                <a:tc gridSpan="2">
                  <a:txBody>
                    <a:bodyPr/>
                    <a:lstStyle/>
                    <a:p>
                      <a:endParaRPr lang="en-GB" dirty="0">
                        <a:solidFill>
                          <a:schemeClr val="tx1"/>
                        </a:solidFill>
                      </a:endParaRPr>
                    </a:p>
                  </a:txBody>
                  <a:tcPr>
                    <a:noFill/>
                  </a:tcPr>
                </a:tc>
                <a:tc hMerge="1">
                  <a:txBody>
                    <a:bodyPr/>
                    <a:lstStyle/>
                    <a:p>
                      <a:endParaRPr lang="en-GB"/>
                    </a:p>
                  </a:txBody>
                  <a:tcPr/>
                </a:tc>
                <a:extLst>
                  <a:ext uri="{0D108BD9-81ED-4DB2-BD59-A6C34878D82A}">
                    <a16:rowId xmlns:a16="http://schemas.microsoft.com/office/drawing/2014/main" val="3032080518"/>
                  </a:ext>
                </a:extLst>
              </a:tr>
              <a:tr h="488595">
                <a:tc>
                  <a:txBody>
                    <a:bodyPr/>
                    <a:lstStyle/>
                    <a:p>
                      <a:endParaRPr lang="en-GB" dirty="0"/>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tc>
                  <a:txBody>
                    <a:bodyPr/>
                    <a:lstStyle/>
                    <a:p>
                      <a:endParaRPr lang="en-GB" dirty="0">
                        <a:solidFill>
                          <a:schemeClr val="tx1"/>
                        </a:solidFill>
                      </a:endParaRPr>
                    </a:p>
                  </a:txBody>
                  <a:tcPr>
                    <a:noFill/>
                  </a:tcPr>
                </a:tc>
                <a:extLst>
                  <a:ext uri="{0D108BD9-81ED-4DB2-BD59-A6C34878D82A}">
                    <a16:rowId xmlns:a16="http://schemas.microsoft.com/office/drawing/2014/main" val="169591281"/>
                  </a:ext>
                </a:extLst>
              </a:tr>
              <a:tr h="488595">
                <a:tc>
                  <a:txBody>
                    <a:bodyPr/>
                    <a:lstStyle/>
                    <a:p>
                      <a:endParaRPr lang="en-GB" dirty="0"/>
                    </a:p>
                  </a:txBody>
                  <a:tcPr>
                    <a:noFill/>
                  </a:tcPr>
                </a:tc>
                <a:tc>
                  <a:txBody>
                    <a:bodyPr/>
                    <a:lstStyle/>
                    <a:p>
                      <a:endParaRPr lang="en-GB" dirty="0"/>
                    </a:p>
                  </a:txBody>
                  <a:tcPr>
                    <a:noFill/>
                  </a:tcPr>
                </a:tc>
                <a:tc gridSpan="2">
                  <a:txBody>
                    <a:bodyPr/>
                    <a:lstStyle/>
                    <a:p>
                      <a:endParaRPr lang="en-GB" dirty="0">
                        <a:solidFill>
                          <a:schemeClr val="tx1"/>
                        </a:solidFill>
                      </a:endParaRPr>
                    </a:p>
                  </a:txBody>
                  <a:tcPr>
                    <a:noFill/>
                  </a:tcPr>
                </a:tc>
                <a:tc hMerge="1">
                  <a:txBody>
                    <a:bodyPr/>
                    <a:lstStyle/>
                    <a:p>
                      <a:endParaRPr lang="en-GB" dirty="0">
                        <a:solidFill>
                          <a:schemeClr val="tx1"/>
                        </a:solidFill>
                      </a:endParaRPr>
                    </a:p>
                  </a:txBody>
                  <a:tcPr>
                    <a:noFill/>
                  </a:tcPr>
                </a:tc>
                <a:extLst>
                  <a:ext uri="{0D108BD9-81ED-4DB2-BD59-A6C34878D82A}">
                    <a16:rowId xmlns:a16="http://schemas.microsoft.com/office/drawing/2014/main" val="919077199"/>
                  </a:ext>
                </a:extLst>
              </a:tr>
            </a:tbl>
          </a:graphicData>
        </a:graphic>
      </p:graphicFrame>
      <p:pic>
        <p:nvPicPr>
          <p:cNvPr id="251" name="Graphic 250" descr="Close outline">
            <a:extLst>
              <a:ext uri="{FF2B5EF4-FFF2-40B4-BE49-F238E27FC236}">
                <a16:creationId xmlns:a16="http://schemas.microsoft.com/office/drawing/2014/main" id="{572E7928-E89D-4845-B410-88454144640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8199" y="2831805"/>
            <a:ext cx="699621" cy="394552"/>
          </a:xfrm>
          <a:prstGeom prst="rect">
            <a:avLst/>
          </a:prstGeom>
        </p:spPr>
      </p:pic>
      <p:sp>
        <p:nvSpPr>
          <p:cNvPr id="252" name="Rectangle 251">
            <a:extLst>
              <a:ext uri="{FF2B5EF4-FFF2-40B4-BE49-F238E27FC236}">
                <a16:creationId xmlns:a16="http://schemas.microsoft.com/office/drawing/2014/main" id="{B1133569-B2B4-4A67-B8C7-EA70BAF64B55}"/>
              </a:ext>
            </a:extLst>
          </p:cNvPr>
          <p:cNvSpPr/>
          <p:nvPr/>
        </p:nvSpPr>
        <p:spPr>
          <a:xfrm>
            <a:off x="9548283" y="1371931"/>
            <a:ext cx="806817" cy="369332"/>
          </a:xfrm>
          <a:prstGeom prst="rect">
            <a:avLst/>
          </a:prstGeom>
          <a:noFill/>
        </p:spPr>
        <p:txBody>
          <a:bodyPr wrap="square">
            <a:spAutoFit/>
          </a:bodyPr>
          <a:lstStyle/>
          <a:p>
            <a:pPr algn="ctr"/>
            <a:r>
              <a:rPr lang="en-GB" dirty="0">
                <a:latin typeface="+mj-lt"/>
              </a:rPr>
              <a:t>100%</a:t>
            </a:r>
          </a:p>
        </p:txBody>
      </p:sp>
      <p:sp>
        <p:nvSpPr>
          <p:cNvPr id="253" name="Rectangle 252">
            <a:extLst>
              <a:ext uri="{FF2B5EF4-FFF2-40B4-BE49-F238E27FC236}">
                <a16:creationId xmlns:a16="http://schemas.microsoft.com/office/drawing/2014/main" id="{25B18880-FF13-43A5-AA99-44BDC98B0ED2}"/>
              </a:ext>
            </a:extLst>
          </p:cNvPr>
          <p:cNvSpPr/>
          <p:nvPr/>
        </p:nvSpPr>
        <p:spPr>
          <a:xfrm>
            <a:off x="10905872" y="1362748"/>
            <a:ext cx="806817" cy="369332"/>
          </a:xfrm>
          <a:prstGeom prst="rect">
            <a:avLst/>
          </a:prstGeom>
          <a:noFill/>
        </p:spPr>
        <p:txBody>
          <a:bodyPr wrap="square">
            <a:spAutoFit/>
          </a:bodyPr>
          <a:lstStyle/>
          <a:p>
            <a:pPr algn="ctr"/>
            <a:r>
              <a:rPr lang="en-GB" dirty="0">
                <a:latin typeface="+mj-lt"/>
              </a:rPr>
              <a:t>100%</a:t>
            </a:r>
          </a:p>
        </p:txBody>
      </p:sp>
      <p:sp>
        <p:nvSpPr>
          <p:cNvPr id="254" name="Rectangle 253">
            <a:extLst>
              <a:ext uri="{FF2B5EF4-FFF2-40B4-BE49-F238E27FC236}">
                <a16:creationId xmlns:a16="http://schemas.microsoft.com/office/drawing/2014/main" id="{C77ACADC-F841-49BB-A299-C074F8220221}"/>
              </a:ext>
            </a:extLst>
          </p:cNvPr>
          <p:cNvSpPr/>
          <p:nvPr/>
        </p:nvSpPr>
        <p:spPr>
          <a:xfrm>
            <a:off x="9555486" y="1876698"/>
            <a:ext cx="806817" cy="323165"/>
          </a:xfrm>
          <a:prstGeom prst="rect">
            <a:avLst/>
          </a:prstGeom>
          <a:noFill/>
        </p:spPr>
        <p:txBody>
          <a:bodyPr wrap="square">
            <a:spAutoFit/>
          </a:bodyPr>
          <a:lstStyle/>
          <a:p>
            <a:pPr algn="ctr"/>
            <a:r>
              <a:rPr lang="en-GB" sz="1500" dirty="0">
                <a:latin typeface="+mj-lt"/>
              </a:rPr>
              <a:t>50%</a:t>
            </a:r>
          </a:p>
        </p:txBody>
      </p:sp>
      <p:sp>
        <p:nvSpPr>
          <p:cNvPr id="255" name="Rectangle 254">
            <a:extLst>
              <a:ext uri="{FF2B5EF4-FFF2-40B4-BE49-F238E27FC236}">
                <a16:creationId xmlns:a16="http://schemas.microsoft.com/office/drawing/2014/main" id="{45D9BD42-17A3-4E0D-BC43-C4488357AB47}"/>
              </a:ext>
            </a:extLst>
          </p:cNvPr>
          <p:cNvSpPr/>
          <p:nvPr/>
        </p:nvSpPr>
        <p:spPr>
          <a:xfrm>
            <a:off x="10915676" y="1877964"/>
            <a:ext cx="806817" cy="323165"/>
          </a:xfrm>
          <a:prstGeom prst="rect">
            <a:avLst/>
          </a:prstGeom>
          <a:noFill/>
        </p:spPr>
        <p:txBody>
          <a:bodyPr wrap="square">
            <a:spAutoFit/>
          </a:bodyPr>
          <a:lstStyle/>
          <a:p>
            <a:pPr algn="ctr"/>
            <a:r>
              <a:rPr lang="en-GB" sz="1500" dirty="0">
                <a:latin typeface="+mj-lt"/>
              </a:rPr>
              <a:t>50%</a:t>
            </a:r>
          </a:p>
        </p:txBody>
      </p:sp>
      <p:sp>
        <p:nvSpPr>
          <p:cNvPr id="256" name="Rectangle 255">
            <a:extLst>
              <a:ext uri="{FF2B5EF4-FFF2-40B4-BE49-F238E27FC236}">
                <a16:creationId xmlns:a16="http://schemas.microsoft.com/office/drawing/2014/main" id="{052BF64A-62F8-4DBD-8774-CA921A6F5490}"/>
              </a:ext>
            </a:extLst>
          </p:cNvPr>
          <p:cNvSpPr/>
          <p:nvPr/>
        </p:nvSpPr>
        <p:spPr>
          <a:xfrm>
            <a:off x="9260557" y="2443025"/>
            <a:ext cx="806817" cy="246221"/>
          </a:xfrm>
          <a:prstGeom prst="rect">
            <a:avLst/>
          </a:prstGeom>
          <a:noFill/>
        </p:spPr>
        <p:txBody>
          <a:bodyPr wrap="square">
            <a:spAutoFit/>
          </a:bodyPr>
          <a:lstStyle/>
          <a:p>
            <a:pPr algn="ctr"/>
            <a:r>
              <a:rPr lang="en-GB" sz="1000" dirty="0">
                <a:latin typeface="+mj-lt"/>
              </a:rPr>
              <a:t>25%</a:t>
            </a:r>
          </a:p>
        </p:txBody>
      </p:sp>
      <p:sp>
        <p:nvSpPr>
          <p:cNvPr id="257" name="Rectangle 256">
            <a:extLst>
              <a:ext uri="{FF2B5EF4-FFF2-40B4-BE49-F238E27FC236}">
                <a16:creationId xmlns:a16="http://schemas.microsoft.com/office/drawing/2014/main" id="{7CA9C632-51AB-4FB6-8204-3D4F1FC518B9}"/>
              </a:ext>
            </a:extLst>
          </p:cNvPr>
          <p:cNvSpPr/>
          <p:nvPr/>
        </p:nvSpPr>
        <p:spPr>
          <a:xfrm>
            <a:off x="9925273" y="2436316"/>
            <a:ext cx="806817" cy="246221"/>
          </a:xfrm>
          <a:prstGeom prst="rect">
            <a:avLst/>
          </a:prstGeom>
          <a:noFill/>
        </p:spPr>
        <p:txBody>
          <a:bodyPr wrap="square">
            <a:spAutoFit/>
          </a:bodyPr>
          <a:lstStyle/>
          <a:p>
            <a:pPr algn="ctr"/>
            <a:r>
              <a:rPr lang="en-GB" sz="1000" dirty="0">
                <a:latin typeface="+mj-lt"/>
              </a:rPr>
              <a:t>25%</a:t>
            </a:r>
          </a:p>
        </p:txBody>
      </p:sp>
      <p:sp>
        <p:nvSpPr>
          <p:cNvPr id="258" name="Rectangle 257">
            <a:extLst>
              <a:ext uri="{FF2B5EF4-FFF2-40B4-BE49-F238E27FC236}">
                <a16:creationId xmlns:a16="http://schemas.microsoft.com/office/drawing/2014/main" id="{23D8FF40-EECE-4B46-9B30-F70EF1E240A7}"/>
              </a:ext>
            </a:extLst>
          </p:cNvPr>
          <p:cNvSpPr/>
          <p:nvPr/>
        </p:nvSpPr>
        <p:spPr>
          <a:xfrm>
            <a:off x="10605665" y="2436316"/>
            <a:ext cx="806817" cy="246221"/>
          </a:xfrm>
          <a:prstGeom prst="rect">
            <a:avLst/>
          </a:prstGeom>
          <a:noFill/>
        </p:spPr>
        <p:txBody>
          <a:bodyPr wrap="square">
            <a:spAutoFit/>
          </a:bodyPr>
          <a:lstStyle/>
          <a:p>
            <a:pPr algn="ctr"/>
            <a:r>
              <a:rPr lang="en-GB" sz="1000" dirty="0">
                <a:latin typeface="+mj-lt"/>
              </a:rPr>
              <a:t>25%</a:t>
            </a:r>
          </a:p>
        </p:txBody>
      </p:sp>
      <p:sp>
        <p:nvSpPr>
          <p:cNvPr id="259" name="Rectangle 258">
            <a:extLst>
              <a:ext uri="{FF2B5EF4-FFF2-40B4-BE49-F238E27FC236}">
                <a16:creationId xmlns:a16="http://schemas.microsoft.com/office/drawing/2014/main" id="{CAB39364-59EA-4C06-A2B7-9ECDEA2ABBE7}"/>
              </a:ext>
            </a:extLst>
          </p:cNvPr>
          <p:cNvSpPr/>
          <p:nvPr/>
        </p:nvSpPr>
        <p:spPr>
          <a:xfrm>
            <a:off x="11214053" y="2426513"/>
            <a:ext cx="806817" cy="246221"/>
          </a:xfrm>
          <a:prstGeom prst="rect">
            <a:avLst/>
          </a:prstGeom>
          <a:noFill/>
        </p:spPr>
        <p:txBody>
          <a:bodyPr wrap="square">
            <a:spAutoFit/>
          </a:bodyPr>
          <a:lstStyle/>
          <a:p>
            <a:pPr algn="ctr"/>
            <a:r>
              <a:rPr lang="en-GB" sz="1000" dirty="0">
                <a:latin typeface="+mj-lt"/>
              </a:rPr>
              <a:t>25%</a:t>
            </a:r>
          </a:p>
        </p:txBody>
      </p:sp>
      <p:pic>
        <p:nvPicPr>
          <p:cNvPr id="260" name="Graphic 259" descr="Close outline">
            <a:extLst>
              <a:ext uri="{FF2B5EF4-FFF2-40B4-BE49-F238E27FC236}">
                <a16:creationId xmlns:a16="http://schemas.microsoft.com/office/drawing/2014/main" id="{B8A2E338-C728-4788-893A-4F94041FE13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0826" y="4952129"/>
            <a:ext cx="699621" cy="394552"/>
          </a:xfrm>
          <a:prstGeom prst="rect">
            <a:avLst/>
          </a:prstGeom>
        </p:spPr>
      </p:pic>
      <p:sp>
        <p:nvSpPr>
          <p:cNvPr id="261" name="Rectangle 260">
            <a:extLst>
              <a:ext uri="{FF2B5EF4-FFF2-40B4-BE49-F238E27FC236}">
                <a16:creationId xmlns:a16="http://schemas.microsoft.com/office/drawing/2014/main" id="{E980504B-2362-4295-9668-8A07F2EEA9AA}"/>
              </a:ext>
            </a:extLst>
          </p:cNvPr>
          <p:cNvSpPr/>
          <p:nvPr/>
        </p:nvSpPr>
        <p:spPr>
          <a:xfrm>
            <a:off x="9571781" y="3968691"/>
            <a:ext cx="806817" cy="323165"/>
          </a:xfrm>
          <a:prstGeom prst="rect">
            <a:avLst/>
          </a:prstGeom>
          <a:noFill/>
        </p:spPr>
        <p:txBody>
          <a:bodyPr wrap="square">
            <a:spAutoFit/>
          </a:bodyPr>
          <a:lstStyle/>
          <a:p>
            <a:pPr algn="ctr"/>
            <a:r>
              <a:rPr lang="en-GB" sz="1500" dirty="0">
                <a:latin typeface="+mj-lt"/>
              </a:rPr>
              <a:t>50%</a:t>
            </a:r>
          </a:p>
        </p:txBody>
      </p:sp>
      <p:sp>
        <p:nvSpPr>
          <p:cNvPr id="262" name="Rectangle 261">
            <a:extLst>
              <a:ext uri="{FF2B5EF4-FFF2-40B4-BE49-F238E27FC236}">
                <a16:creationId xmlns:a16="http://schemas.microsoft.com/office/drawing/2014/main" id="{38C1636C-986F-489E-A057-65CA3256D529}"/>
              </a:ext>
            </a:extLst>
          </p:cNvPr>
          <p:cNvSpPr/>
          <p:nvPr/>
        </p:nvSpPr>
        <p:spPr>
          <a:xfrm>
            <a:off x="10955923" y="3952151"/>
            <a:ext cx="806817" cy="323165"/>
          </a:xfrm>
          <a:prstGeom prst="rect">
            <a:avLst/>
          </a:prstGeom>
          <a:noFill/>
        </p:spPr>
        <p:txBody>
          <a:bodyPr wrap="square">
            <a:spAutoFit/>
          </a:bodyPr>
          <a:lstStyle/>
          <a:p>
            <a:pPr algn="ctr"/>
            <a:r>
              <a:rPr lang="en-GB" sz="1500" dirty="0">
                <a:latin typeface="+mj-lt"/>
              </a:rPr>
              <a:t>50%</a:t>
            </a:r>
          </a:p>
        </p:txBody>
      </p:sp>
      <p:sp>
        <p:nvSpPr>
          <p:cNvPr id="263" name="Rectangle 262">
            <a:extLst>
              <a:ext uri="{FF2B5EF4-FFF2-40B4-BE49-F238E27FC236}">
                <a16:creationId xmlns:a16="http://schemas.microsoft.com/office/drawing/2014/main" id="{8780BFD2-A573-4ACE-B287-30AA8A3D8BB5}"/>
              </a:ext>
            </a:extLst>
          </p:cNvPr>
          <p:cNvSpPr/>
          <p:nvPr/>
        </p:nvSpPr>
        <p:spPr>
          <a:xfrm>
            <a:off x="9951691" y="4535782"/>
            <a:ext cx="806817" cy="246221"/>
          </a:xfrm>
          <a:prstGeom prst="rect">
            <a:avLst/>
          </a:prstGeom>
          <a:noFill/>
        </p:spPr>
        <p:txBody>
          <a:bodyPr wrap="square">
            <a:spAutoFit/>
          </a:bodyPr>
          <a:lstStyle/>
          <a:p>
            <a:pPr algn="ctr"/>
            <a:r>
              <a:rPr lang="en-GB" sz="1000" dirty="0">
                <a:latin typeface="+mj-lt"/>
              </a:rPr>
              <a:t>25%</a:t>
            </a:r>
          </a:p>
        </p:txBody>
      </p:sp>
      <p:sp>
        <p:nvSpPr>
          <p:cNvPr id="264" name="Rectangle 263">
            <a:extLst>
              <a:ext uri="{FF2B5EF4-FFF2-40B4-BE49-F238E27FC236}">
                <a16:creationId xmlns:a16="http://schemas.microsoft.com/office/drawing/2014/main" id="{4A5DD422-54DB-46D2-8AAC-7814671952FD}"/>
              </a:ext>
            </a:extLst>
          </p:cNvPr>
          <p:cNvSpPr/>
          <p:nvPr/>
        </p:nvSpPr>
        <p:spPr>
          <a:xfrm>
            <a:off x="10652957" y="4529028"/>
            <a:ext cx="806817" cy="246221"/>
          </a:xfrm>
          <a:prstGeom prst="rect">
            <a:avLst/>
          </a:prstGeom>
          <a:noFill/>
        </p:spPr>
        <p:txBody>
          <a:bodyPr wrap="square">
            <a:spAutoFit/>
          </a:bodyPr>
          <a:lstStyle/>
          <a:p>
            <a:pPr algn="ctr"/>
            <a:r>
              <a:rPr lang="en-GB" sz="1000" dirty="0">
                <a:latin typeface="+mj-lt"/>
              </a:rPr>
              <a:t>25%</a:t>
            </a:r>
          </a:p>
        </p:txBody>
      </p:sp>
      <p:sp>
        <p:nvSpPr>
          <p:cNvPr id="265" name="Rectangle 264">
            <a:extLst>
              <a:ext uri="{FF2B5EF4-FFF2-40B4-BE49-F238E27FC236}">
                <a16:creationId xmlns:a16="http://schemas.microsoft.com/office/drawing/2014/main" id="{510F6AD6-A384-4868-B4CF-C2DB5C218D04}"/>
              </a:ext>
            </a:extLst>
          </p:cNvPr>
          <p:cNvSpPr/>
          <p:nvPr/>
        </p:nvSpPr>
        <p:spPr>
          <a:xfrm>
            <a:off x="11177888" y="4533806"/>
            <a:ext cx="806817" cy="246221"/>
          </a:xfrm>
          <a:prstGeom prst="rect">
            <a:avLst/>
          </a:prstGeom>
          <a:noFill/>
        </p:spPr>
        <p:txBody>
          <a:bodyPr wrap="square">
            <a:spAutoFit/>
          </a:bodyPr>
          <a:lstStyle/>
          <a:p>
            <a:pPr algn="ctr"/>
            <a:r>
              <a:rPr lang="en-GB" sz="1000" dirty="0">
                <a:latin typeface="+mj-lt"/>
              </a:rPr>
              <a:t>25%</a:t>
            </a:r>
          </a:p>
        </p:txBody>
      </p:sp>
      <p:pic>
        <p:nvPicPr>
          <p:cNvPr id="266" name="Graphic 265" descr="Close outline">
            <a:extLst>
              <a:ext uri="{FF2B5EF4-FFF2-40B4-BE49-F238E27FC236}">
                <a16:creationId xmlns:a16="http://schemas.microsoft.com/office/drawing/2014/main" id="{619CDFCF-ECC7-42DD-89CF-625287D0C0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980827" y="5462946"/>
            <a:ext cx="699621" cy="394552"/>
          </a:xfrm>
          <a:prstGeom prst="rect">
            <a:avLst/>
          </a:prstGeom>
        </p:spPr>
      </p:pic>
      <p:pic>
        <p:nvPicPr>
          <p:cNvPr id="267" name="Graphic 266" descr="Close outline">
            <a:extLst>
              <a:ext uri="{FF2B5EF4-FFF2-40B4-BE49-F238E27FC236}">
                <a16:creationId xmlns:a16="http://schemas.microsoft.com/office/drawing/2014/main" id="{DEE5EEC7-0A8B-4F0F-896C-9DA05A49E7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2527" y="5441955"/>
            <a:ext cx="699621" cy="394552"/>
          </a:xfrm>
          <a:prstGeom prst="rect">
            <a:avLst/>
          </a:prstGeom>
        </p:spPr>
      </p:pic>
      <p:sp>
        <p:nvSpPr>
          <p:cNvPr id="268" name="Rectangle 267">
            <a:extLst>
              <a:ext uri="{FF2B5EF4-FFF2-40B4-BE49-F238E27FC236}">
                <a16:creationId xmlns:a16="http://schemas.microsoft.com/office/drawing/2014/main" id="{EC8A1CF4-568E-44F1-A744-FB7C6F3D6EF3}"/>
              </a:ext>
            </a:extLst>
          </p:cNvPr>
          <p:cNvSpPr/>
          <p:nvPr/>
        </p:nvSpPr>
        <p:spPr>
          <a:xfrm>
            <a:off x="9258497" y="4533806"/>
            <a:ext cx="806817" cy="246221"/>
          </a:xfrm>
          <a:prstGeom prst="rect">
            <a:avLst/>
          </a:prstGeom>
          <a:noFill/>
        </p:spPr>
        <p:txBody>
          <a:bodyPr wrap="square">
            <a:spAutoFit/>
          </a:bodyPr>
          <a:lstStyle/>
          <a:p>
            <a:pPr algn="ctr"/>
            <a:r>
              <a:rPr lang="en-GB" sz="1000" dirty="0">
                <a:latin typeface="+mj-lt"/>
              </a:rPr>
              <a:t>25%</a:t>
            </a:r>
          </a:p>
        </p:txBody>
      </p:sp>
      <p:sp>
        <p:nvSpPr>
          <p:cNvPr id="269" name="Rectangle 268">
            <a:extLst>
              <a:ext uri="{FF2B5EF4-FFF2-40B4-BE49-F238E27FC236}">
                <a16:creationId xmlns:a16="http://schemas.microsoft.com/office/drawing/2014/main" id="{8C61AE22-6CD5-406C-B728-81FC176FB1F0}"/>
              </a:ext>
            </a:extLst>
          </p:cNvPr>
          <p:cNvSpPr/>
          <p:nvPr/>
        </p:nvSpPr>
        <p:spPr>
          <a:xfrm>
            <a:off x="9918739" y="2920177"/>
            <a:ext cx="806817" cy="246221"/>
          </a:xfrm>
          <a:prstGeom prst="rect">
            <a:avLst/>
          </a:prstGeom>
          <a:noFill/>
        </p:spPr>
        <p:txBody>
          <a:bodyPr wrap="square">
            <a:spAutoFit/>
          </a:bodyPr>
          <a:lstStyle/>
          <a:p>
            <a:pPr algn="ctr"/>
            <a:r>
              <a:rPr lang="en-GB" sz="1000" dirty="0">
                <a:latin typeface="+mj-lt"/>
              </a:rPr>
              <a:t>25%</a:t>
            </a:r>
          </a:p>
        </p:txBody>
      </p:sp>
      <p:sp>
        <p:nvSpPr>
          <p:cNvPr id="270" name="Rectangle 269">
            <a:extLst>
              <a:ext uri="{FF2B5EF4-FFF2-40B4-BE49-F238E27FC236}">
                <a16:creationId xmlns:a16="http://schemas.microsoft.com/office/drawing/2014/main" id="{488BB399-0857-4E17-90F8-FE75CF5A513C}"/>
              </a:ext>
            </a:extLst>
          </p:cNvPr>
          <p:cNvSpPr/>
          <p:nvPr/>
        </p:nvSpPr>
        <p:spPr>
          <a:xfrm>
            <a:off x="9264405" y="2914358"/>
            <a:ext cx="806817" cy="246221"/>
          </a:xfrm>
          <a:prstGeom prst="rect">
            <a:avLst/>
          </a:prstGeom>
          <a:noFill/>
        </p:spPr>
        <p:txBody>
          <a:bodyPr wrap="square">
            <a:spAutoFit/>
          </a:bodyPr>
          <a:lstStyle/>
          <a:p>
            <a:pPr algn="ctr"/>
            <a:r>
              <a:rPr lang="en-GB" sz="1000" dirty="0">
                <a:latin typeface="+mj-lt"/>
              </a:rPr>
              <a:t>25%</a:t>
            </a:r>
          </a:p>
        </p:txBody>
      </p:sp>
      <p:sp>
        <p:nvSpPr>
          <p:cNvPr id="271" name="Rectangle 270">
            <a:extLst>
              <a:ext uri="{FF2B5EF4-FFF2-40B4-BE49-F238E27FC236}">
                <a16:creationId xmlns:a16="http://schemas.microsoft.com/office/drawing/2014/main" id="{DB4396BD-2FF1-4C7C-A7A6-9DD7236FA4BF}"/>
              </a:ext>
            </a:extLst>
          </p:cNvPr>
          <p:cNvSpPr/>
          <p:nvPr/>
        </p:nvSpPr>
        <p:spPr>
          <a:xfrm>
            <a:off x="9275568" y="5023953"/>
            <a:ext cx="806817" cy="246221"/>
          </a:xfrm>
          <a:prstGeom prst="rect">
            <a:avLst/>
          </a:prstGeom>
          <a:noFill/>
        </p:spPr>
        <p:txBody>
          <a:bodyPr wrap="square">
            <a:spAutoFit/>
          </a:bodyPr>
          <a:lstStyle/>
          <a:p>
            <a:pPr algn="ctr"/>
            <a:r>
              <a:rPr lang="en-GB" sz="1000" dirty="0">
                <a:latin typeface="+mj-lt"/>
              </a:rPr>
              <a:t>25%</a:t>
            </a:r>
          </a:p>
        </p:txBody>
      </p:sp>
      <p:sp>
        <p:nvSpPr>
          <p:cNvPr id="272" name="Rectangle 271">
            <a:extLst>
              <a:ext uri="{FF2B5EF4-FFF2-40B4-BE49-F238E27FC236}">
                <a16:creationId xmlns:a16="http://schemas.microsoft.com/office/drawing/2014/main" id="{1452FD14-D8C5-4E6E-859F-0013E5FC5493}"/>
              </a:ext>
            </a:extLst>
          </p:cNvPr>
          <p:cNvSpPr/>
          <p:nvPr/>
        </p:nvSpPr>
        <p:spPr>
          <a:xfrm>
            <a:off x="9950142" y="5025929"/>
            <a:ext cx="806817" cy="246221"/>
          </a:xfrm>
          <a:prstGeom prst="rect">
            <a:avLst/>
          </a:prstGeom>
          <a:noFill/>
        </p:spPr>
        <p:txBody>
          <a:bodyPr wrap="square">
            <a:spAutoFit/>
          </a:bodyPr>
          <a:lstStyle/>
          <a:p>
            <a:pPr algn="ctr"/>
            <a:r>
              <a:rPr lang="en-GB" sz="1000" dirty="0">
                <a:latin typeface="+mj-lt"/>
              </a:rPr>
              <a:t>25%</a:t>
            </a:r>
          </a:p>
        </p:txBody>
      </p:sp>
      <p:grpSp>
        <p:nvGrpSpPr>
          <p:cNvPr id="273" name="Group 272">
            <a:extLst>
              <a:ext uri="{FF2B5EF4-FFF2-40B4-BE49-F238E27FC236}">
                <a16:creationId xmlns:a16="http://schemas.microsoft.com/office/drawing/2014/main" id="{505FCB04-73D6-4005-9442-B98DFD6F701E}"/>
              </a:ext>
            </a:extLst>
          </p:cNvPr>
          <p:cNvGrpSpPr/>
          <p:nvPr/>
        </p:nvGrpSpPr>
        <p:grpSpPr>
          <a:xfrm>
            <a:off x="7464317" y="6077795"/>
            <a:ext cx="440349" cy="526018"/>
            <a:chOff x="5653458" y="3815485"/>
            <a:chExt cx="440349" cy="526018"/>
          </a:xfrm>
        </p:grpSpPr>
        <p:pic>
          <p:nvPicPr>
            <p:cNvPr id="281" name="Graphic 280" descr="Man">
              <a:extLst>
                <a:ext uri="{FF2B5EF4-FFF2-40B4-BE49-F238E27FC236}">
                  <a16:creationId xmlns:a16="http://schemas.microsoft.com/office/drawing/2014/main" id="{4449ABF1-71E0-423F-9A63-E2206E4E5D4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53458" y="3876134"/>
              <a:ext cx="440349" cy="394552"/>
            </a:xfrm>
            <a:prstGeom prst="rect">
              <a:avLst/>
            </a:prstGeom>
          </p:spPr>
        </p:pic>
        <p:pic>
          <p:nvPicPr>
            <p:cNvPr id="275" name="Graphic 274" descr="Close outline">
              <a:extLst>
                <a:ext uri="{FF2B5EF4-FFF2-40B4-BE49-F238E27FC236}">
                  <a16:creationId xmlns:a16="http://schemas.microsoft.com/office/drawing/2014/main" id="{0FBD0D21-8F39-4F97-A755-CD1659FAD1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56132" y="3815485"/>
              <a:ext cx="234999" cy="526018"/>
            </a:xfrm>
            <a:prstGeom prst="rect">
              <a:avLst/>
            </a:prstGeom>
          </p:spPr>
        </p:pic>
      </p:grpSp>
      <p:sp>
        <p:nvSpPr>
          <p:cNvPr id="282" name="Rectangle 281">
            <a:extLst>
              <a:ext uri="{FF2B5EF4-FFF2-40B4-BE49-F238E27FC236}">
                <a16:creationId xmlns:a16="http://schemas.microsoft.com/office/drawing/2014/main" id="{8BCD8D37-2E8F-4C4F-AB02-595B736A0AA4}"/>
              </a:ext>
            </a:extLst>
          </p:cNvPr>
          <p:cNvSpPr/>
          <p:nvPr/>
        </p:nvSpPr>
        <p:spPr>
          <a:xfrm>
            <a:off x="8042830" y="6164406"/>
            <a:ext cx="2674024" cy="323165"/>
          </a:xfrm>
          <a:prstGeom prst="rect">
            <a:avLst/>
          </a:prstGeom>
          <a:noFill/>
        </p:spPr>
        <p:txBody>
          <a:bodyPr wrap="square">
            <a:spAutoFit/>
          </a:bodyPr>
          <a:lstStyle/>
          <a:p>
            <a:r>
              <a:rPr lang="en-GB" sz="1500" dirty="0">
                <a:latin typeface="+mj-lt"/>
              </a:rPr>
              <a:t>= Reduced staffing</a:t>
            </a:r>
          </a:p>
        </p:txBody>
      </p:sp>
      <p:sp>
        <p:nvSpPr>
          <p:cNvPr id="283" name="Rectangle 282">
            <a:extLst>
              <a:ext uri="{FF2B5EF4-FFF2-40B4-BE49-F238E27FC236}">
                <a16:creationId xmlns:a16="http://schemas.microsoft.com/office/drawing/2014/main" id="{A1D4AFC9-364C-42E6-977D-D47D44BD0C66}"/>
              </a:ext>
            </a:extLst>
          </p:cNvPr>
          <p:cNvSpPr/>
          <p:nvPr/>
        </p:nvSpPr>
        <p:spPr>
          <a:xfrm>
            <a:off x="19050" y="6529113"/>
            <a:ext cx="7176255" cy="276999"/>
          </a:xfrm>
          <a:prstGeom prst="rect">
            <a:avLst/>
          </a:prstGeom>
          <a:noFill/>
        </p:spPr>
        <p:txBody>
          <a:bodyPr wrap="square">
            <a:spAutoFit/>
          </a:bodyPr>
          <a:lstStyle/>
          <a:p>
            <a:pPr algn="just"/>
            <a:r>
              <a:rPr lang="en-GB" sz="1200" dirty="0">
                <a:latin typeface="+mj-lt"/>
              </a:rPr>
              <a:t>*Staffing pressures are routinely experienced as a result of unplanned escorts, incidents and absences</a:t>
            </a:r>
          </a:p>
        </p:txBody>
      </p:sp>
    </p:spTree>
    <p:extLst>
      <p:ext uri="{BB962C8B-B14F-4D97-AF65-F5344CB8AC3E}">
        <p14:creationId xmlns:p14="http://schemas.microsoft.com/office/powerpoint/2010/main" val="209322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51903" y="1373428"/>
            <a:ext cx="6064517" cy="4524315"/>
          </a:xfrm>
          <a:prstGeom prst="rect">
            <a:avLst/>
          </a:prstGeom>
          <a:noFill/>
        </p:spPr>
        <p:txBody>
          <a:bodyPr wrap="square">
            <a:spAutoFit/>
          </a:bodyPr>
          <a:lstStyle/>
          <a:p>
            <a:pPr algn="just"/>
            <a:r>
              <a:rPr lang="en-GB" sz="1600" dirty="0">
                <a:latin typeface="+mj-lt"/>
              </a:rPr>
              <a:t>Where there was a historic issue with violence it was anticipated that improved supervision levels would have a positive impact on violence reduction in line with experiences during the pandemic.</a:t>
            </a:r>
          </a:p>
          <a:p>
            <a:pPr algn="just"/>
            <a:endParaRPr lang="en-GB" sz="1600" dirty="0">
              <a:latin typeface="+mj-lt"/>
            </a:endParaRPr>
          </a:p>
          <a:p>
            <a:pPr algn="just"/>
            <a:r>
              <a:rPr lang="en-GB" sz="1600" dirty="0">
                <a:latin typeface="+mj-lt"/>
              </a:rPr>
              <a:t>Reduced ratios additionally enabled greater flexibility of staff deployment across a wider range of wing duties and to deliver key work, enrichment and Structured on Wing Activity (SOWA), whilst still being deployed within their residential area.</a:t>
            </a:r>
          </a:p>
          <a:p>
            <a:pPr algn="just"/>
            <a:endParaRPr lang="en-GB" sz="1600" dirty="0">
              <a:latin typeface="+mj-lt"/>
            </a:endParaRPr>
          </a:p>
          <a:p>
            <a:pPr algn="just"/>
            <a:r>
              <a:rPr lang="en-GB" sz="1600" dirty="0">
                <a:latin typeface="+mj-lt"/>
              </a:rPr>
              <a:t>This provided some opportunity to improve resilience of staff deployment and look at new ways of working, for example the use of escorted moves to activities rather than traditional free-flow movements, staff development and a focus on staff prisoner relationships.</a:t>
            </a:r>
          </a:p>
          <a:p>
            <a:pPr algn="just"/>
            <a:endParaRPr lang="en-GB" sz="1600" dirty="0">
              <a:latin typeface="+mj-lt"/>
            </a:endParaRPr>
          </a:p>
          <a:p>
            <a:pPr algn="just"/>
            <a:r>
              <a:rPr lang="en-GB" sz="1600" dirty="0">
                <a:latin typeface="+mj-lt"/>
              </a:rPr>
              <a:t>The best practice use of flexible staffing levels were being adopted, to reflect different unlock levels and staffing needs at different points of the week.</a:t>
            </a:r>
          </a:p>
        </p:txBody>
      </p:sp>
      <p:sp>
        <p:nvSpPr>
          <p:cNvPr id="5" name="Rectangle 4">
            <a:extLst>
              <a:ext uri="{FF2B5EF4-FFF2-40B4-BE49-F238E27FC236}">
                <a16:creationId xmlns:a16="http://schemas.microsoft.com/office/drawing/2014/main" id="{16900CBF-3A89-4CF5-90D0-F987F969BF87}"/>
              </a:ext>
            </a:extLst>
          </p:cNvPr>
          <p:cNvSpPr/>
          <p:nvPr/>
        </p:nvSpPr>
        <p:spPr>
          <a:xfrm>
            <a:off x="209550" y="-17666"/>
            <a:ext cx="11774365"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Benefits and risks of smaller regime groups and staff prisoner ratios</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3"/>
          <a:stretch>
            <a:fillRect/>
          </a:stretch>
        </p:blipFill>
        <p:spPr>
          <a:xfrm>
            <a:off x="1326811" y="5907857"/>
            <a:ext cx="2089150" cy="481393"/>
          </a:xfrm>
          <a:prstGeom prst="rect">
            <a:avLst/>
          </a:prstGeom>
        </p:spPr>
      </p:pic>
      <p:sp>
        <p:nvSpPr>
          <p:cNvPr id="15" name="Rectangle 14">
            <a:extLst>
              <a:ext uri="{FF2B5EF4-FFF2-40B4-BE49-F238E27FC236}">
                <a16:creationId xmlns:a16="http://schemas.microsoft.com/office/drawing/2014/main" id="{C0CBAA1E-ED9E-4265-9459-25A0518B6B3E}"/>
              </a:ext>
            </a:extLst>
          </p:cNvPr>
          <p:cNvSpPr/>
          <p:nvPr/>
        </p:nvSpPr>
        <p:spPr>
          <a:xfrm>
            <a:off x="6180688" y="1355424"/>
            <a:ext cx="5758882" cy="4770537"/>
          </a:xfrm>
          <a:prstGeom prst="rect">
            <a:avLst/>
          </a:prstGeom>
          <a:noFill/>
        </p:spPr>
        <p:txBody>
          <a:bodyPr wrap="square">
            <a:spAutoFit/>
          </a:bodyPr>
          <a:lstStyle/>
          <a:p>
            <a:pPr algn="just"/>
            <a:r>
              <a:rPr lang="en-GB" sz="1600" dirty="0">
                <a:latin typeface="+mj-lt"/>
              </a:rPr>
              <a:t>The prison core day already provides limited opportunity for time unlocked and has historically been criticised by HMIP. </a:t>
            </a:r>
          </a:p>
          <a:p>
            <a:pPr algn="just"/>
            <a:endParaRPr lang="en-GB" sz="1600" dirty="0">
              <a:latin typeface="+mj-lt"/>
            </a:endParaRPr>
          </a:p>
          <a:p>
            <a:pPr algn="just"/>
            <a:r>
              <a:rPr lang="en-GB" sz="1600" dirty="0">
                <a:latin typeface="+mj-lt"/>
              </a:rPr>
              <a:t>Smaller regime groups further restrict opportunity for time unlocked, except when regime can be simultaneously delivered in multiple areas.</a:t>
            </a:r>
          </a:p>
          <a:p>
            <a:pPr algn="just"/>
            <a:endParaRPr lang="en-GB" sz="1600" dirty="0">
              <a:latin typeface="+mj-lt"/>
            </a:endParaRPr>
          </a:p>
          <a:p>
            <a:pPr algn="just"/>
            <a:r>
              <a:rPr lang="en-GB" sz="1600" dirty="0">
                <a:latin typeface="+mj-lt"/>
              </a:rPr>
              <a:t>This issue is more acute at weekends were off wing activity is reduced. </a:t>
            </a:r>
          </a:p>
          <a:p>
            <a:pPr algn="just"/>
            <a:endParaRPr lang="en-GB" sz="1600" dirty="0">
              <a:latin typeface="+mj-lt"/>
            </a:endParaRPr>
          </a:p>
          <a:p>
            <a:pPr algn="just"/>
            <a:r>
              <a:rPr lang="en-GB" sz="1600" dirty="0">
                <a:latin typeface="+mj-lt"/>
              </a:rPr>
              <a:t>Weekend regimes will be susceptible to further restrictions where unforeseen staffing pressures occur, unless efforts are made  to build in additional staffing resilience.</a:t>
            </a:r>
          </a:p>
          <a:p>
            <a:pPr algn="just"/>
            <a:endParaRPr lang="en-GB" sz="1600" dirty="0">
              <a:latin typeface="+mj-lt"/>
            </a:endParaRPr>
          </a:p>
          <a:p>
            <a:pPr algn="just"/>
            <a:r>
              <a:rPr lang="en-GB" sz="1600" dirty="0">
                <a:latin typeface="+mj-lt"/>
              </a:rPr>
              <a:t>Without local review of task delivery, the use of staff to just supervise smaller groups of prisoners, could embed inefficient ways of working and provide reduced flexibility for re-deployment.</a:t>
            </a:r>
          </a:p>
          <a:p>
            <a:pPr algn="just"/>
            <a:endParaRPr lang="en-GB" sz="1600" dirty="0">
              <a:latin typeface="+mj-lt"/>
            </a:endParaRPr>
          </a:p>
        </p:txBody>
      </p:sp>
      <p:grpSp>
        <p:nvGrpSpPr>
          <p:cNvPr id="17" name="Group 16">
            <a:extLst>
              <a:ext uri="{FF2B5EF4-FFF2-40B4-BE49-F238E27FC236}">
                <a16:creationId xmlns:a16="http://schemas.microsoft.com/office/drawing/2014/main" id="{376174E6-E018-42C1-9AEF-D9831CC4FD06}"/>
              </a:ext>
            </a:extLst>
          </p:cNvPr>
          <p:cNvGrpSpPr/>
          <p:nvPr/>
        </p:nvGrpSpPr>
        <p:grpSpPr>
          <a:xfrm>
            <a:off x="234424" y="5924149"/>
            <a:ext cx="969908" cy="465101"/>
            <a:chOff x="148388" y="6126480"/>
            <a:chExt cx="2239212" cy="1178560"/>
          </a:xfrm>
        </p:grpSpPr>
        <p:pic>
          <p:nvPicPr>
            <p:cNvPr id="18" name="Graphic 17" descr="Man">
              <a:extLst>
                <a:ext uri="{FF2B5EF4-FFF2-40B4-BE49-F238E27FC236}">
                  <a16:creationId xmlns:a16="http://schemas.microsoft.com/office/drawing/2014/main" id="{791DF5AC-F860-4054-850F-A558DF759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3520" y="6321266"/>
              <a:ext cx="812800" cy="812800"/>
            </a:xfrm>
            <a:prstGeom prst="rect">
              <a:avLst/>
            </a:prstGeom>
          </p:spPr>
        </p:pic>
        <p:pic>
          <p:nvPicPr>
            <p:cNvPr id="19" name="Graphic 18" descr="Group of men">
              <a:extLst>
                <a:ext uri="{FF2B5EF4-FFF2-40B4-BE49-F238E27FC236}">
                  <a16:creationId xmlns:a16="http://schemas.microsoft.com/office/drawing/2014/main" id="{AF5BC9BE-4739-41C1-ADC6-D1545E72E1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635" y="6260306"/>
              <a:ext cx="914400" cy="914400"/>
            </a:xfrm>
            <a:prstGeom prst="rect">
              <a:avLst/>
            </a:prstGeom>
          </p:spPr>
        </p:pic>
        <p:sp>
          <p:nvSpPr>
            <p:cNvPr id="20" name="Oval 19">
              <a:extLst>
                <a:ext uri="{FF2B5EF4-FFF2-40B4-BE49-F238E27FC236}">
                  <a16:creationId xmlns:a16="http://schemas.microsoft.com/office/drawing/2014/main" id="{ACE12009-6921-4464-8C66-625DE92BAA44}"/>
                </a:ext>
              </a:extLst>
            </p:cNvPr>
            <p:cNvSpPr/>
            <p:nvPr/>
          </p:nvSpPr>
          <p:spPr>
            <a:xfrm>
              <a:off x="148388" y="6126480"/>
              <a:ext cx="1188719"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A1E1A6DC-469D-43F4-B2BF-B76D2E5E706A}"/>
                </a:ext>
              </a:extLst>
            </p:cNvPr>
            <p:cNvSpPr/>
            <p:nvPr/>
          </p:nvSpPr>
          <p:spPr>
            <a:xfrm>
              <a:off x="1198880" y="6126480"/>
              <a:ext cx="1188720" cy="117856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Graphic 13" descr="Badge Follow outline">
            <a:extLst>
              <a:ext uri="{FF2B5EF4-FFF2-40B4-BE49-F238E27FC236}">
                <a16:creationId xmlns:a16="http://schemas.microsoft.com/office/drawing/2014/main" id="{CEDDC19F-C460-44F3-926B-4EDDEB2222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03" y="660364"/>
            <a:ext cx="682093" cy="682093"/>
          </a:xfrm>
          <a:prstGeom prst="rect">
            <a:avLst/>
          </a:prstGeom>
        </p:spPr>
      </p:pic>
      <p:pic>
        <p:nvPicPr>
          <p:cNvPr id="22" name="Graphic 21" descr="Badge Unfollow outline">
            <a:extLst>
              <a:ext uri="{FF2B5EF4-FFF2-40B4-BE49-F238E27FC236}">
                <a16:creationId xmlns:a16="http://schemas.microsoft.com/office/drawing/2014/main" id="{02A3C557-A54A-4F7B-8A65-FE97B0D4141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8636" y="645810"/>
            <a:ext cx="682091" cy="682091"/>
          </a:xfrm>
          <a:prstGeom prst="rect">
            <a:avLst/>
          </a:prstGeom>
        </p:spPr>
      </p:pic>
      <p:cxnSp>
        <p:nvCxnSpPr>
          <p:cNvPr id="23" name="Straight Connector 22">
            <a:extLst>
              <a:ext uri="{FF2B5EF4-FFF2-40B4-BE49-F238E27FC236}">
                <a16:creationId xmlns:a16="http://schemas.microsoft.com/office/drawing/2014/main" id="{23E2D994-7266-4A36-9286-05BEE43BC891}"/>
              </a:ext>
            </a:extLst>
          </p:cNvPr>
          <p:cNvCxnSpPr>
            <a:cxnSpLocks/>
          </p:cNvCxnSpPr>
          <p:nvPr/>
        </p:nvCxnSpPr>
        <p:spPr>
          <a:xfrm flipV="1">
            <a:off x="6141576" y="579234"/>
            <a:ext cx="0" cy="5328623"/>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75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6980662" y="564877"/>
            <a:ext cx="5144429" cy="5371489"/>
          </a:xfrm>
          <a:prstGeom prst="rect">
            <a:avLst/>
          </a:prstGeom>
          <a:solidFill>
            <a:srgbClr val="59B2A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66910" y="586674"/>
            <a:ext cx="6857879" cy="5755422"/>
          </a:xfrm>
          <a:prstGeom prst="rect">
            <a:avLst/>
          </a:prstGeom>
          <a:noFill/>
        </p:spPr>
        <p:txBody>
          <a:bodyPr wrap="square">
            <a:spAutoFit/>
          </a:bodyPr>
          <a:lstStyle/>
          <a:p>
            <a:pPr algn="just"/>
            <a:r>
              <a:rPr lang="en-GB" sz="1600" dirty="0">
                <a:latin typeface="+mj-lt"/>
              </a:rPr>
              <a:t>Prior to the pandemic many reception prisons relied on part time work for a large proportion of the population.</a:t>
            </a:r>
          </a:p>
          <a:p>
            <a:pPr algn="just"/>
            <a:endParaRPr lang="en-GB" sz="1600" dirty="0">
              <a:latin typeface="+mj-lt"/>
            </a:endParaRPr>
          </a:p>
          <a:p>
            <a:pPr algn="just"/>
            <a:r>
              <a:rPr lang="en-GB" sz="1600" dirty="0">
                <a:latin typeface="+mj-lt"/>
              </a:rPr>
              <a:t>The Reception prisons visited anticipated that there would be some loss of paid activity spaces compared to pre-Covid levels.</a:t>
            </a:r>
          </a:p>
          <a:p>
            <a:pPr algn="just"/>
            <a:endParaRPr lang="en-GB" sz="1600" dirty="0">
              <a:latin typeface="+mj-lt"/>
            </a:endParaRPr>
          </a:p>
          <a:p>
            <a:pPr algn="just"/>
            <a:r>
              <a:rPr lang="en-GB" sz="1600" dirty="0">
                <a:latin typeface="+mj-lt"/>
              </a:rPr>
              <a:t>The reduction in activity spaces was driven by an aim to improve quality of activity where it was historically impacted by oversubscription (for example orderlies and wing cleaners) and as a result of spaces being lost where activity was reliant on external markets which had been stood down during the pandemic.</a:t>
            </a:r>
          </a:p>
          <a:p>
            <a:pPr algn="just"/>
            <a:endParaRPr lang="en-GB" sz="1600" dirty="0">
              <a:latin typeface="+mj-lt"/>
            </a:endParaRPr>
          </a:p>
          <a:p>
            <a:pPr algn="just"/>
            <a:r>
              <a:rPr lang="en-GB" sz="1600" dirty="0">
                <a:latin typeface="+mj-lt"/>
              </a:rPr>
              <a:t>This reduction was offset by increasing part time work, providing additional SOWA for some cohorts (for example resettlement and unemployed prisoners) and through utilisation of supplementary activity such as gymnasium and in cell education.</a:t>
            </a:r>
          </a:p>
          <a:p>
            <a:pPr algn="just"/>
            <a:endParaRPr lang="en-GB" sz="1600" dirty="0">
              <a:latin typeface="+mj-lt"/>
            </a:endParaRPr>
          </a:p>
          <a:p>
            <a:pPr algn="just"/>
            <a:r>
              <a:rPr lang="en-GB" sz="1600" dirty="0">
                <a:latin typeface="+mj-lt"/>
              </a:rPr>
              <a:t>For the most part this led to the overall average of regime hours reducing, but enabled greater equality of access to regime, with a more even distribution of regime hours. The level of unemployment (the worst regime offer) varied between prisons from a 100% to 74% employment offer.</a:t>
            </a:r>
          </a:p>
          <a:p>
            <a:pPr algn="just"/>
            <a:endParaRPr lang="en-GB" sz="1600" dirty="0">
              <a:latin typeface="+mj-lt"/>
            </a:endParaRPr>
          </a:p>
          <a:p>
            <a:pPr algn="just"/>
            <a:endParaRPr lang="en-GB" sz="1600" dirty="0">
              <a:latin typeface="+mj-lt"/>
            </a:endParaRPr>
          </a:p>
        </p:txBody>
      </p:sp>
      <p:sp>
        <p:nvSpPr>
          <p:cNvPr id="5" name="Rectangle 4">
            <a:extLst>
              <a:ext uri="{FF2B5EF4-FFF2-40B4-BE49-F238E27FC236}">
                <a16:creationId xmlns:a16="http://schemas.microsoft.com/office/drawing/2014/main" id="{16900CBF-3A89-4CF5-90D0-F987F969BF87}"/>
              </a:ext>
            </a:extLst>
          </p:cNvPr>
          <p:cNvSpPr/>
          <p:nvPr/>
        </p:nvSpPr>
        <p:spPr>
          <a:xfrm>
            <a:off x="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The impact of reduced activity spaces in Reception prisons </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7ADCA15-C968-4BD0-9E90-6840853D778F}"/>
              </a:ext>
            </a:extLst>
          </p:cNvPr>
          <p:cNvGrpSpPr/>
          <p:nvPr/>
        </p:nvGrpSpPr>
        <p:grpSpPr>
          <a:xfrm>
            <a:off x="291761" y="5907857"/>
            <a:ext cx="891358" cy="472509"/>
            <a:chOff x="228600" y="2730520"/>
            <a:chExt cx="891358" cy="472509"/>
          </a:xfrm>
        </p:grpSpPr>
        <p:pic>
          <p:nvPicPr>
            <p:cNvPr id="3" name="Graphic 2" descr="Tools outline">
              <a:extLst>
                <a:ext uri="{FF2B5EF4-FFF2-40B4-BE49-F238E27FC236}">
                  <a16:creationId xmlns:a16="http://schemas.microsoft.com/office/drawing/2014/main" id="{EA06137A-1AEF-4746-99A4-0600B8EB20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64" y="2759029"/>
              <a:ext cx="422994" cy="422994"/>
            </a:xfrm>
            <a:prstGeom prst="rect">
              <a:avLst/>
            </a:prstGeom>
          </p:spPr>
        </p:pic>
        <p:pic>
          <p:nvPicPr>
            <p:cNvPr id="14" name="Graphic 13" descr="Classroom outline">
              <a:extLst>
                <a:ext uri="{FF2B5EF4-FFF2-40B4-BE49-F238E27FC236}">
                  <a16:creationId xmlns:a16="http://schemas.microsoft.com/office/drawing/2014/main" id="{83CB10D2-19C8-40E3-8B73-FB3FDDF96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600" y="2730520"/>
              <a:ext cx="472509" cy="472509"/>
            </a:xfrm>
            <a:prstGeom prst="rect">
              <a:avLst/>
            </a:prstGeom>
          </p:spPr>
        </p:pic>
      </p:grp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7"/>
          <a:stretch>
            <a:fillRect/>
          </a:stretch>
        </p:blipFill>
        <p:spPr>
          <a:xfrm>
            <a:off x="1326811" y="5907857"/>
            <a:ext cx="2089150" cy="481393"/>
          </a:xfrm>
          <a:prstGeom prst="rect">
            <a:avLst/>
          </a:prstGeom>
        </p:spPr>
      </p:pic>
      <p:graphicFrame>
        <p:nvGraphicFramePr>
          <p:cNvPr id="19" name="Chart 18">
            <a:extLst>
              <a:ext uri="{FF2B5EF4-FFF2-40B4-BE49-F238E27FC236}">
                <a16:creationId xmlns:a16="http://schemas.microsoft.com/office/drawing/2014/main" id="{00000000-0008-0000-0F00-000007000000}"/>
              </a:ext>
            </a:extLst>
          </p:cNvPr>
          <p:cNvGraphicFramePr>
            <a:graphicFrameLocks/>
          </p:cNvGraphicFramePr>
          <p:nvPr/>
        </p:nvGraphicFramePr>
        <p:xfrm>
          <a:off x="6723486" y="593452"/>
          <a:ext cx="2952751" cy="338137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Chart 22">
            <a:extLst>
              <a:ext uri="{FF2B5EF4-FFF2-40B4-BE49-F238E27FC236}">
                <a16:creationId xmlns:a16="http://schemas.microsoft.com/office/drawing/2014/main" id="{00000000-0008-0000-0F00-00000A000000}"/>
              </a:ext>
            </a:extLst>
          </p:cNvPr>
          <p:cNvGraphicFramePr>
            <a:graphicFrameLocks/>
          </p:cNvGraphicFramePr>
          <p:nvPr/>
        </p:nvGraphicFramePr>
        <p:xfrm>
          <a:off x="9234563" y="564878"/>
          <a:ext cx="2946401" cy="340995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 name="Table 5">
            <a:extLst>
              <a:ext uri="{FF2B5EF4-FFF2-40B4-BE49-F238E27FC236}">
                <a16:creationId xmlns:a16="http://schemas.microsoft.com/office/drawing/2014/main" id="{34206832-83F8-476C-94B1-03DB70C7821E}"/>
              </a:ext>
            </a:extLst>
          </p:cNvPr>
          <p:cNvGraphicFramePr>
            <a:graphicFrameLocks noGrp="1"/>
          </p:cNvGraphicFramePr>
          <p:nvPr>
            <p:extLst>
              <p:ext uri="{D42A27DB-BD31-4B8C-83A1-F6EECF244321}">
                <p14:modId xmlns:p14="http://schemas.microsoft.com/office/powerpoint/2010/main" val="3823382584"/>
              </p:ext>
            </p:extLst>
          </p:nvPr>
        </p:nvGraphicFramePr>
        <p:xfrm>
          <a:off x="7032702" y="4310671"/>
          <a:ext cx="5048439" cy="1392012"/>
        </p:xfrm>
        <a:graphic>
          <a:graphicData uri="http://schemas.openxmlformats.org/drawingml/2006/table">
            <a:tbl>
              <a:tblPr firstRow="1" bandRow="1">
                <a:tableStyleId>{5C22544A-7EE6-4342-B048-85BDC9FD1C3A}</a:tableStyleId>
              </a:tblPr>
              <a:tblGrid>
                <a:gridCol w="1811424">
                  <a:extLst>
                    <a:ext uri="{9D8B030D-6E8A-4147-A177-3AD203B41FA5}">
                      <a16:colId xmlns:a16="http://schemas.microsoft.com/office/drawing/2014/main" val="2464296046"/>
                    </a:ext>
                  </a:extLst>
                </a:gridCol>
                <a:gridCol w="712797">
                  <a:extLst>
                    <a:ext uri="{9D8B030D-6E8A-4147-A177-3AD203B41FA5}">
                      <a16:colId xmlns:a16="http://schemas.microsoft.com/office/drawing/2014/main" val="4014490110"/>
                    </a:ext>
                  </a:extLst>
                </a:gridCol>
                <a:gridCol w="1835223">
                  <a:extLst>
                    <a:ext uri="{9D8B030D-6E8A-4147-A177-3AD203B41FA5}">
                      <a16:colId xmlns:a16="http://schemas.microsoft.com/office/drawing/2014/main" val="1569717572"/>
                    </a:ext>
                  </a:extLst>
                </a:gridCol>
                <a:gridCol w="688995">
                  <a:extLst>
                    <a:ext uri="{9D8B030D-6E8A-4147-A177-3AD203B41FA5}">
                      <a16:colId xmlns:a16="http://schemas.microsoft.com/office/drawing/2014/main" val="3671165852"/>
                    </a:ext>
                  </a:extLst>
                </a:gridCol>
              </a:tblGrid>
              <a:tr h="288525">
                <a:tc gridSpan="2">
                  <a:txBody>
                    <a:bodyPr/>
                    <a:lstStyle/>
                    <a:p>
                      <a:pPr algn="ctr"/>
                      <a:r>
                        <a:rPr lang="en-GB" sz="1400" dirty="0">
                          <a:latin typeface="+mj-lt"/>
                        </a:rPr>
                        <a:t>Pre-Covid</a:t>
                      </a:r>
                    </a:p>
                  </a:txBody>
                  <a:tcPr anchor="ctr">
                    <a:solidFill>
                      <a:srgbClr val="59B2AC"/>
                    </a:solidFill>
                  </a:tcPr>
                </a:tc>
                <a:tc hMerge="1">
                  <a:txBody>
                    <a:bodyPr/>
                    <a:lstStyle/>
                    <a:p>
                      <a:endParaRPr lang="en-GB" dirty="0"/>
                    </a:p>
                  </a:txBody>
                  <a:tcPr/>
                </a:tc>
                <a:tc gridSpan="2">
                  <a:txBody>
                    <a:bodyPr/>
                    <a:lstStyle/>
                    <a:p>
                      <a:pPr algn="ctr"/>
                      <a:r>
                        <a:rPr lang="en-GB" sz="1400" dirty="0">
                          <a:latin typeface="+mj-lt"/>
                        </a:rPr>
                        <a:t>Stage 1</a:t>
                      </a:r>
                    </a:p>
                  </a:txBody>
                  <a:tcPr anchor="ctr">
                    <a:solidFill>
                      <a:srgbClr val="59B2AC"/>
                    </a:solidFill>
                  </a:tcPr>
                </a:tc>
                <a:tc hMerge="1">
                  <a:txBody>
                    <a:bodyPr/>
                    <a:lstStyle/>
                    <a:p>
                      <a:endParaRPr lang="en-GB" dirty="0"/>
                    </a:p>
                  </a:txBody>
                  <a:tcPr/>
                </a:tc>
                <a:extLst>
                  <a:ext uri="{0D108BD9-81ED-4DB2-BD59-A6C34878D82A}">
                    <a16:rowId xmlns:a16="http://schemas.microsoft.com/office/drawing/2014/main" val="1073198137"/>
                  </a:ext>
                </a:extLst>
              </a:tr>
              <a:tr h="271803">
                <a:tc>
                  <a:txBody>
                    <a:bodyPr/>
                    <a:lstStyle/>
                    <a:p>
                      <a:pPr algn="ctr" fontAlgn="b"/>
                      <a:r>
                        <a:rPr lang="en-GB" sz="1100" b="1" i="0" u="none" strike="noStrike" dirty="0">
                          <a:solidFill>
                            <a:srgbClr val="FFFFFF"/>
                          </a:solidFill>
                          <a:effectLst/>
                          <a:latin typeface="Calibri" panose="020F0502020204030204" pitchFamily="34" charset="0"/>
                        </a:rPr>
                        <a:t>Full Time</a:t>
                      </a:r>
                    </a:p>
                  </a:txBody>
                  <a:tcPr marL="0" marR="0" marT="0" marB="0" anchor="ctr">
                    <a:solidFill>
                      <a:srgbClr val="70AD47"/>
                    </a:solidFill>
                  </a:tcPr>
                </a:tc>
                <a:tc>
                  <a:txBody>
                    <a:bodyPr/>
                    <a:lstStyle/>
                    <a:p>
                      <a:pPr algn="ctr" fontAlgn="b"/>
                      <a:r>
                        <a:rPr lang="en-GB" sz="1100" b="1" i="0" u="none" strike="noStrike" dirty="0">
                          <a:solidFill>
                            <a:srgbClr val="FFFFFF"/>
                          </a:solidFill>
                          <a:effectLst/>
                          <a:latin typeface="Calibri" panose="020F0502020204030204" pitchFamily="34" charset="0"/>
                        </a:rPr>
                        <a:t>6.78</a:t>
                      </a:r>
                    </a:p>
                  </a:txBody>
                  <a:tcPr marL="0" marR="0" marT="0" marB="0" anchor="ctr">
                    <a:solidFill>
                      <a:srgbClr val="70AD47"/>
                    </a:solidFill>
                  </a:tcPr>
                </a:tc>
                <a:tc>
                  <a:txBody>
                    <a:bodyPr/>
                    <a:lstStyle/>
                    <a:p>
                      <a:pPr algn="ctr" fontAlgn="b"/>
                      <a:r>
                        <a:rPr lang="en-GB" sz="1100" b="1" i="0" u="none" strike="noStrike" dirty="0">
                          <a:solidFill>
                            <a:srgbClr val="FFFFFF"/>
                          </a:solidFill>
                          <a:effectLst/>
                          <a:latin typeface="Calibri" panose="020F0502020204030204" pitchFamily="34" charset="0"/>
                        </a:rPr>
                        <a:t>Full Time</a:t>
                      </a:r>
                    </a:p>
                  </a:txBody>
                  <a:tcPr marL="0" marR="0" marT="0" marB="0" anchor="ctr">
                    <a:solidFill>
                      <a:srgbClr val="70AD47"/>
                    </a:solidFill>
                  </a:tcPr>
                </a:tc>
                <a:tc>
                  <a:txBody>
                    <a:bodyPr/>
                    <a:lstStyle/>
                    <a:p>
                      <a:pPr algn="ctr" fontAlgn="b"/>
                      <a:r>
                        <a:rPr lang="en-GB" sz="1100" b="1" i="0" u="none" strike="noStrike" dirty="0">
                          <a:solidFill>
                            <a:srgbClr val="FFFFFF"/>
                          </a:solidFill>
                          <a:effectLst/>
                          <a:latin typeface="Calibri" panose="020F0502020204030204" pitchFamily="34" charset="0"/>
                        </a:rPr>
                        <a:t>7.30</a:t>
                      </a:r>
                    </a:p>
                  </a:txBody>
                  <a:tcPr marL="0" marR="0" marT="0" marB="0" anchor="ctr">
                    <a:solidFill>
                      <a:srgbClr val="70AD47"/>
                    </a:solidFill>
                  </a:tcPr>
                </a:tc>
                <a:extLst>
                  <a:ext uri="{0D108BD9-81ED-4DB2-BD59-A6C34878D82A}">
                    <a16:rowId xmlns:a16="http://schemas.microsoft.com/office/drawing/2014/main" val="3380387378"/>
                  </a:ext>
                </a:extLst>
              </a:tr>
              <a:tr h="271803">
                <a:tc>
                  <a:txBody>
                    <a:bodyPr/>
                    <a:lstStyle/>
                    <a:p>
                      <a:pPr algn="ctr" fontAlgn="b"/>
                      <a:r>
                        <a:rPr lang="en-GB" sz="1100" b="1" i="0" u="none" strike="noStrike" dirty="0">
                          <a:solidFill>
                            <a:srgbClr val="FFFFFF"/>
                          </a:solidFill>
                          <a:effectLst/>
                          <a:latin typeface="Calibri" panose="020F0502020204030204" pitchFamily="34" charset="0"/>
                        </a:rPr>
                        <a:t>Part Time</a:t>
                      </a:r>
                    </a:p>
                  </a:txBody>
                  <a:tcPr marL="0" marR="0" marT="0" marB="0" anchor="ctr">
                    <a:solidFill>
                      <a:srgbClr val="ED7D31"/>
                    </a:solidFill>
                  </a:tcPr>
                </a:tc>
                <a:tc>
                  <a:txBody>
                    <a:bodyPr/>
                    <a:lstStyle/>
                    <a:p>
                      <a:pPr algn="ctr" fontAlgn="b"/>
                      <a:r>
                        <a:rPr lang="en-GB" sz="1100" b="1" i="0" u="none" strike="noStrike" dirty="0">
                          <a:solidFill>
                            <a:srgbClr val="FFFFFF"/>
                          </a:solidFill>
                          <a:effectLst/>
                          <a:latin typeface="Calibri" panose="020F0502020204030204" pitchFamily="34" charset="0"/>
                        </a:rPr>
                        <a:t>4.31</a:t>
                      </a:r>
                    </a:p>
                  </a:txBody>
                  <a:tcPr marL="0" marR="0" marT="0" marB="0" anchor="ctr">
                    <a:solidFill>
                      <a:srgbClr val="ED7D31"/>
                    </a:solidFill>
                  </a:tcPr>
                </a:tc>
                <a:tc>
                  <a:txBody>
                    <a:bodyPr/>
                    <a:lstStyle/>
                    <a:p>
                      <a:pPr algn="ctr" fontAlgn="b"/>
                      <a:r>
                        <a:rPr lang="en-GB" sz="1100" b="1" i="0" u="none" strike="noStrike" dirty="0">
                          <a:solidFill>
                            <a:srgbClr val="FFFFFF"/>
                          </a:solidFill>
                          <a:effectLst/>
                          <a:latin typeface="Calibri" panose="020F0502020204030204" pitchFamily="34" charset="0"/>
                        </a:rPr>
                        <a:t>Part Time</a:t>
                      </a:r>
                    </a:p>
                  </a:txBody>
                  <a:tcPr marL="0" marR="0" marT="0" marB="0" anchor="ctr">
                    <a:solidFill>
                      <a:srgbClr val="ED7D31"/>
                    </a:solidFill>
                  </a:tcPr>
                </a:tc>
                <a:tc>
                  <a:txBody>
                    <a:bodyPr/>
                    <a:lstStyle/>
                    <a:p>
                      <a:pPr algn="ctr" fontAlgn="b"/>
                      <a:r>
                        <a:rPr lang="en-GB" sz="1100" b="1" i="0" u="none" strike="noStrike" dirty="0">
                          <a:solidFill>
                            <a:srgbClr val="FFFFFF"/>
                          </a:solidFill>
                          <a:effectLst/>
                          <a:latin typeface="Calibri" panose="020F0502020204030204" pitchFamily="34" charset="0"/>
                        </a:rPr>
                        <a:t>4.83</a:t>
                      </a:r>
                    </a:p>
                  </a:txBody>
                  <a:tcPr marL="0" marR="0" marT="0" marB="0" anchor="ctr">
                    <a:solidFill>
                      <a:srgbClr val="ED7D31"/>
                    </a:solidFill>
                  </a:tcPr>
                </a:tc>
                <a:extLst>
                  <a:ext uri="{0D108BD9-81ED-4DB2-BD59-A6C34878D82A}">
                    <a16:rowId xmlns:a16="http://schemas.microsoft.com/office/drawing/2014/main" val="635739153"/>
                  </a:ext>
                </a:extLst>
              </a:tr>
              <a:tr h="271803">
                <a:tc>
                  <a:txBody>
                    <a:bodyPr/>
                    <a:lstStyle/>
                    <a:p>
                      <a:pPr algn="ctr" fontAlgn="b"/>
                      <a:r>
                        <a:rPr lang="en-GB" sz="1100" b="1" i="0" u="none" strike="noStrike" dirty="0">
                          <a:solidFill>
                            <a:srgbClr val="FFFFFF"/>
                          </a:solidFill>
                          <a:effectLst/>
                          <a:latin typeface="Calibri" panose="020F0502020204030204" pitchFamily="34" charset="0"/>
                        </a:rPr>
                        <a:t>Unemployed</a:t>
                      </a:r>
                    </a:p>
                  </a:txBody>
                  <a:tcPr marL="0" marR="0" marT="0" marB="0" anchor="ctr">
                    <a:solidFill>
                      <a:srgbClr val="FF0000"/>
                    </a:solidFill>
                  </a:tcPr>
                </a:tc>
                <a:tc>
                  <a:txBody>
                    <a:bodyPr/>
                    <a:lstStyle/>
                    <a:p>
                      <a:pPr algn="ctr" fontAlgn="b"/>
                      <a:r>
                        <a:rPr lang="en-GB" sz="1100" b="1" i="0" u="none" strike="noStrike" dirty="0">
                          <a:solidFill>
                            <a:srgbClr val="FFFFFF"/>
                          </a:solidFill>
                          <a:effectLst/>
                          <a:latin typeface="Calibri" panose="020F0502020204030204" pitchFamily="34" charset="0"/>
                        </a:rPr>
                        <a:t>1.83</a:t>
                      </a:r>
                    </a:p>
                  </a:txBody>
                  <a:tcPr marL="0" marR="0" marT="0" marB="0" anchor="ctr">
                    <a:solidFill>
                      <a:srgbClr val="FF0000"/>
                    </a:solidFill>
                  </a:tcPr>
                </a:tc>
                <a:tc>
                  <a:txBody>
                    <a:bodyPr/>
                    <a:lstStyle/>
                    <a:p>
                      <a:pPr algn="ctr" fontAlgn="b"/>
                      <a:r>
                        <a:rPr lang="en-GB" sz="1100" b="1" i="0" u="none" strike="noStrike" dirty="0">
                          <a:solidFill>
                            <a:srgbClr val="FFFFFF"/>
                          </a:solidFill>
                          <a:effectLst/>
                          <a:latin typeface="Calibri" panose="020F0502020204030204" pitchFamily="34" charset="0"/>
                        </a:rPr>
                        <a:t>Unemployed</a:t>
                      </a:r>
                    </a:p>
                  </a:txBody>
                  <a:tcPr marL="0" marR="0" marT="0" marB="0" anchor="ctr">
                    <a:solidFill>
                      <a:srgbClr val="FF0000"/>
                    </a:solidFill>
                  </a:tcPr>
                </a:tc>
                <a:tc>
                  <a:txBody>
                    <a:bodyPr/>
                    <a:lstStyle/>
                    <a:p>
                      <a:pPr algn="ctr" fontAlgn="b"/>
                      <a:r>
                        <a:rPr lang="en-GB" sz="1100" b="1" i="0" u="none" strike="noStrike" dirty="0">
                          <a:solidFill>
                            <a:srgbClr val="FFFFFF"/>
                          </a:solidFill>
                          <a:effectLst/>
                          <a:latin typeface="Calibri" panose="020F0502020204030204" pitchFamily="34" charset="0"/>
                        </a:rPr>
                        <a:t>2.35</a:t>
                      </a:r>
                    </a:p>
                  </a:txBody>
                  <a:tcPr marL="0" marR="0" marT="0" marB="0" anchor="ctr">
                    <a:solidFill>
                      <a:srgbClr val="FF0000"/>
                    </a:solidFill>
                  </a:tcPr>
                </a:tc>
                <a:extLst>
                  <a:ext uri="{0D108BD9-81ED-4DB2-BD59-A6C34878D82A}">
                    <a16:rowId xmlns:a16="http://schemas.microsoft.com/office/drawing/2014/main" val="3783852388"/>
                  </a:ext>
                </a:extLst>
              </a:tr>
              <a:tr h="271803">
                <a:tc>
                  <a:txBody>
                    <a:bodyPr/>
                    <a:lstStyle/>
                    <a:p>
                      <a:pPr algn="ctr" fontAlgn="b"/>
                      <a:r>
                        <a:rPr lang="en-GB" sz="1100" b="1" i="0" u="none" strike="noStrike" dirty="0">
                          <a:solidFill>
                            <a:srgbClr val="FFFFFF"/>
                          </a:solidFill>
                          <a:effectLst/>
                          <a:latin typeface="Calibri" panose="020F0502020204030204" pitchFamily="34" charset="0"/>
                        </a:rPr>
                        <a:t>Average*</a:t>
                      </a:r>
                    </a:p>
                  </a:txBody>
                  <a:tcPr marL="0" marR="0" marT="0" marB="0" anchor="ctr">
                    <a:solidFill>
                      <a:srgbClr val="59B2AC"/>
                    </a:solidFill>
                  </a:tcPr>
                </a:tc>
                <a:tc>
                  <a:txBody>
                    <a:bodyPr/>
                    <a:lstStyle/>
                    <a:p>
                      <a:pPr algn="ctr" fontAlgn="b"/>
                      <a:r>
                        <a:rPr lang="en-GB" sz="1100" b="1" i="0" u="none" strike="noStrike" dirty="0">
                          <a:solidFill>
                            <a:srgbClr val="FFFFFF"/>
                          </a:solidFill>
                          <a:effectLst/>
                          <a:latin typeface="Calibri" panose="020F0502020204030204" pitchFamily="34" charset="0"/>
                        </a:rPr>
                        <a:t>5.5</a:t>
                      </a:r>
                    </a:p>
                  </a:txBody>
                  <a:tcPr marL="0" marR="0" marT="0" marB="0" anchor="ctr">
                    <a:solidFill>
                      <a:srgbClr val="59B2AC"/>
                    </a:solidFill>
                  </a:tcPr>
                </a:tc>
                <a:tc>
                  <a:txBody>
                    <a:bodyPr/>
                    <a:lstStyle/>
                    <a:p>
                      <a:pPr algn="ctr" fontAlgn="b"/>
                      <a:r>
                        <a:rPr lang="en-GB" sz="1100" b="1" i="0" u="none" strike="noStrike" dirty="0">
                          <a:solidFill>
                            <a:srgbClr val="FFFFFF"/>
                          </a:solidFill>
                          <a:effectLst/>
                          <a:latin typeface="Calibri" panose="020F0502020204030204" pitchFamily="34" charset="0"/>
                        </a:rPr>
                        <a:t>Average</a:t>
                      </a:r>
                    </a:p>
                  </a:txBody>
                  <a:tcPr marL="0" marR="0" marT="0" marB="0" anchor="ctr">
                    <a:solidFill>
                      <a:srgbClr val="59B2AC"/>
                    </a:solidFill>
                  </a:tcPr>
                </a:tc>
                <a:tc>
                  <a:txBody>
                    <a:bodyPr/>
                    <a:lstStyle/>
                    <a:p>
                      <a:pPr algn="ctr" fontAlgn="b"/>
                      <a:r>
                        <a:rPr lang="en-GB" sz="1100" b="1" i="0" u="none" strike="noStrike" dirty="0">
                          <a:solidFill>
                            <a:srgbClr val="FFFFFF"/>
                          </a:solidFill>
                          <a:effectLst/>
                          <a:latin typeface="Calibri" panose="020F0502020204030204" pitchFamily="34" charset="0"/>
                        </a:rPr>
                        <a:t>4.75</a:t>
                      </a:r>
                    </a:p>
                  </a:txBody>
                  <a:tcPr marL="0" marR="0" marT="0" marB="0" anchor="ctr">
                    <a:solidFill>
                      <a:srgbClr val="59B2AC"/>
                    </a:solidFill>
                  </a:tcPr>
                </a:tc>
                <a:extLst>
                  <a:ext uri="{0D108BD9-81ED-4DB2-BD59-A6C34878D82A}">
                    <a16:rowId xmlns:a16="http://schemas.microsoft.com/office/drawing/2014/main" val="837903073"/>
                  </a:ext>
                </a:extLst>
              </a:tr>
            </a:tbl>
          </a:graphicData>
        </a:graphic>
      </p:graphicFrame>
      <p:sp>
        <p:nvSpPr>
          <p:cNvPr id="15" name="Rectangle 14">
            <a:extLst>
              <a:ext uri="{FF2B5EF4-FFF2-40B4-BE49-F238E27FC236}">
                <a16:creationId xmlns:a16="http://schemas.microsoft.com/office/drawing/2014/main" id="{5E4B5973-2297-4AAB-9C50-0575536DFCED}"/>
              </a:ext>
            </a:extLst>
          </p:cNvPr>
          <p:cNvSpPr/>
          <p:nvPr/>
        </p:nvSpPr>
        <p:spPr>
          <a:xfrm>
            <a:off x="19050" y="6529113"/>
            <a:ext cx="7176255" cy="276999"/>
          </a:xfrm>
          <a:prstGeom prst="rect">
            <a:avLst/>
          </a:prstGeom>
          <a:noFill/>
        </p:spPr>
        <p:txBody>
          <a:bodyPr wrap="square">
            <a:spAutoFit/>
          </a:bodyPr>
          <a:lstStyle/>
          <a:p>
            <a:pPr algn="just"/>
            <a:r>
              <a:rPr lang="en-GB" sz="1200" dirty="0">
                <a:latin typeface="+mj-lt"/>
              </a:rPr>
              <a:t>*Pre-Covid averages are based on historic local delivery rather than National Regime models</a:t>
            </a:r>
          </a:p>
        </p:txBody>
      </p:sp>
    </p:spTree>
    <p:extLst>
      <p:ext uri="{BB962C8B-B14F-4D97-AF65-F5344CB8AC3E}">
        <p14:creationId xmlns:p14="http://schemas.microsoft.com/office/powerpoint/2010/main" val="159255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3559AA1-5595-44A0-A4E4-75FF57EFD9CB}"/>
              </a:ext>
            </a:extLst>
          </p:cNvPr>
          <p:cNvSpPr/>
          <p:nvPr/>
        </p:nvSpPr>
        <p:spPr>
          <a:xfrm>
            <a:off x="6980662" y="564877"/>
            <a:ext cx="5144429" cy="5371489"/>
          </a:xfrm>
          <a:prstGeom prst="rect">
            <a:avLst/>
          </a:prstGeom>
          <a:solidFill>
            <a:srgbClr val="59B2A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en-GB" sz="1400" dirty="0">
              <a:solidFill>
                <a:schemeClr val="tx1"/>
              </a:solidFill>
              <a:effectLst/>
              <a:latin typeface="+mj-lt"/>
              <a:ea typeface="Calibri" panose="020F0502020204030204" pitchFamily="34" charset="0"/>
              <a:cs typeface="Times New Roman" panose="02020603050405020304" pitchFamily="18" charset="0"/>
            </a:endParaRPr>
          </a:p>
          <a:p>
            <a:endParaRPr lang="en-GB" dirty="0"/>
          </a:p>
        </p:txBody>
      </p:sp>
      <p:sp>
        <p:nvSpPr>
          <p:cNvPr id="8" name="Slide Number Placeholder 3">
            <a:extLst>
              <a:ext uri="{FF2B5EF4-FFF2-40B4-BE49-F238E27FC236}">
                <a16:creationId xmlns:a16="http://schemas.microsoft.com/office/drawing/2014/main" id="{3CBFE548-AD20-4B7B-98EB-E5B3B61AC965}"/>
              </a:ext>
            </a:extLst>
          </p:cNvPr>
          <p:cNvSpPr>
            <a:spLocks noGrp="1"/>
          </p:cNvSpPr>
          <p:nvPr>
            <p:ph type="sldNum" sz="quarter" idx="4294967295"/>
          </p:nvPr>
        </p:nvSpPr>
        <p:spPr>
          <a:xfrm>
            <a:off x="0" y="6356350"/>
            <a:ext cx="1035050" cy="365125"/>
          </a:xfrm>
          <a:prstGeom prst="rect">
            <a:avLst/>
          </a:prstGeom>
        </p:spPr>
        <p:txBody>
          <a:bodyPr vert="horz" lIns="91440" tIns="45720" rIns="91440" bIns="45720" rtlCol="0" anchor="ctr"/>
          <a:lstStyle>
            <a:defPPr>
              <a:defRPr lang="en-US"/>
            </a:defPPr>
            <a:lvl1pPr marL="0" algn="l" defTabSz="914400" rtl="0" eaLnBrk="1" fontAlgn="auto" latinLnBrk="0" hangingPunct="1">
              <a:spcBef>
                <a:spcPts val="0"/>
              </a:spcBef>
              <a:spcAft>
                <a:spcPts val="0"/>
              </a:spcAft>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7CB9237-02B3-4C4D-98E5-360E3BEDF12C}" type="slidenum">
              <a:rPr lang="en-GB" smtClean="0">
                <a:solidFill>
                  <a:prstClr val="white"/>
                </a:solidFill>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E711DC51-597A-418D-AA4F-BD8A54ACE398}"/>
              </a:ext>
            </a:extLst>
          </p:cNvPr>
          <p:cNvSpPr/>
          <p:nvPr/>
        </p:nvSpPr>
        <p:spPr>
          <a:xfrm>
            <a:off x="11035" y="773687"/>
            <a:ext cx="6857879" cy="4524315"/>
          </a:xfrm>
          <a:prstGeom prst="rect">
            <a:avLst/>
          </a:prstGeom>
          <a:noFill/>
        </p:spPr>
        <p:txBody>
          <a:bodyPr wrap="square">
            <a:spAutoFit/>
          </a:bodyPr>
          <a:lstStyle/>
          <a:p>
            <a:pPr algn="just"/>
            <a:r>
              <a:rPr lang="en-GB" sz="1600" dirty="0">
                <a:latin typeface="+mj-lt"/>
              </a:rPr>
              <a:t>Pre-Covid, Category C Trainers routinely had capacity to offer full time employment to the majority of prisoners. </a:t>
            </a:r>
          </a:p>
          <a:p>
            <a:pPr algn="just"/>
            <a:endParaRPr lang="en-GB" sz="1600" dirty="0">
              <a:latin typeface="+mj-lt"/>
            </a:endParaRPr>
          </a:p>
          <a:p>
            <a:pPr algn="just"/>
            <a:r>
              <a:rPr lang="en-GB" sz="1600" dirty="0">
                <a:latin typeface="+mj-lt"/>
              </a:rPr>
              <a:t>In the two prisons visited they had however historically struggled with providing sufficient activity spaces, but were still able to offer more than the Reception comparators. </a:t>
            </a:r>
          </a:p>
          <a:p>
            <a:pPr algn="just"/>
            <a:endParaRPr lang="en-GB" sz="1600" dirty="0">
              <a:latin typeface="+mj-lt"/>
            </a:endParaRPr>
          </a:p>
          <a:p>
            <a:pPr algn="just"/>
            <a:r>
              <a:rPr lang="en-GB" sz="1600" dirty="0">
                <a:latin typeface="+mj-lt"/>
              </a:rPr>
              <a:t>Activity spaces were again expected to be reduced post-Covid as a result of the same issues raised in the Reception prisons. </a:t>
            </a:r>
          </a:p>
          <a:p>
            <a:pPr algn="just"/>
            <a:endParaRPr lang="en-GB" sz="1600" dirty="0">
              <a:latin typeface="+mj-lt"/>
            </a:endParaRPr>
          </a:p>
          <a:p>
            <a:pPr algn="just"/>
            <a:r>
              <a:rPr lang="en-GB" sz="1600" dirty="0">
                <a:latin typeface="+mj-lt"/>
              </a:rPr>
              <a:t>The enhanced activity offer pre-Covid allowed the prisons to maintain higher levels of full time activity than the Reception prisons and the inclusion of part time work, combined with better sequencing of supplementary activity, meant that 100% of prisoners would be able to access paid activity on a part or full time basis. </a:t>
            </a:r>
          </a:p>
          <a:p>
            <a:pPr algn="just"/>
            <a:endParaRPr lang="en-GB" sz="1600" dirty="0">
              <a:latin typeface="+mj-lt"/>
            </a:endParaRPr>
          </a:p>
          <a:p>
            <a:pPr algn="just"/>
            <a:r>
              <a:rPr lang="en-GB" sz="1600" dirty="0">
                <a:latin typeface="+mj-lt"/>
              </a:rPr>
              <a:t>Overall regime hours were again reduced but where similarly delivered on a more equitable basis.</a:t>
            </a:r>
          </a:p>
        </p:txBody>
      </p:sp>
      <p:sp>
        <p:nvSpPr>
          <p:cNvPr id="5" name="Rectangle 4">
            <a:extLst>
              <a:ext uri="{FF2B5EF4-FFF2-40B4-BE49-F238E27FC236}">
                <a16:creationId xmlns:a16="http://schemas.microsoft.com/office/drawing/2014/main" id="{16900CBF-3A89-4CF5-90D0-F987F969BF87}"/>
              </a:ext>
            </a:extLst>
          </p:cNvPr>
          <p:cNvSpPr/>
          <p:nvPr/>
        </p:nvSpPr>
        <p:spPr>
          <a:xfrm>
            <a:off x="0" y="-17666"/>
            <a:ext cx="11644849" cy="495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rgbClr val="7030A0"/>
                </a:solidFill>
                <a:latin typeface="+mj-lt"/>
              </a:rPr>
              <a:t>The impact of reduced activity spaces in Category C Trainers</a:t>
            </a:r>
          </a:p>
        </p:txBody>
      </p:sp>
      <p:cxnSp>
        <p:nvCxnSpPr>
          <p:cNvPr id="13" name="Straight Connector 12">
            <a:extLst>
              <a:ext uri="{FF2B5EF4-FFF2-40B4-BE49-F238E27FC236}">
                <a16:creationId xmlns:a16="http://schemas.microsoft.com/office/drawing/2014/main" id="{8689B9AA-755C-4430-8CA0-12DD88517288}"/>
              </a:ext>
            </a:extLst>
          </p:cNvPr>
          <p:cNvCxnSpPr/>
          <p:nvPr/>
        </p:nvCxnSpPr>
        <p:spPr>
          <a:xfrm>
            <a:off x="0" y="426834"/>
            <a:ext cx="6168325" cy="0"/>
          </a:xfrm>
          <a:prstGeom prst="line">
            <a:avLst/>
          </a:prstGeom>
          <a:ln w="19050">
            <a:solidFill>
              <a:srgbClr val="019ADE"/>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7ADCA15-C968-4BD0-9E90-6840853D778F}"/>
              </a:ext>
            </a:extLst>
          </p:cNvPr>
          <p:cNvGrpSpPr/>
          <p:nvPr/>
        </p:nvGrpSpPr>
        <p:grpSpPr>
          <a:xfrm>
            <a:off x="291761" y="5907857"/>
            <a:ext cx="891358" cy="472509"/>
            <a:chOff x="228600" y="2730520"/>
            <a:chExt cx="891358" cy="472509"/>
          </a:xfrm>
        </p:grpSpPr>
        <p:pic>
          <p:nvPicPr>
            <p:cNvPr id="3" name="Graphic 2" descr="Tools outline">
              <a:extLst>
                <a:ext uri="{FF2B5EF4-FFF2-40B4-BE49-F238E27FC236}">
                  <a16:creationId xmlns:a16="http://schemas.microsoft.com/office/drawing/2014/main" id="{EA06137A-1AEF-4746-99A4-0600B8EB20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964" y="2759029"/>
              <a:ext cx="422994" cy="422994"/>
            </a:xfrm>
            <a:prstGeom prst="rect">
              <a:avLst/>
            </a:prstGeom>
          </p:spPr>
        </p:pic>
        <p:pic>
          <p:nvPicPr>
            <p:cNvPr id="14" name="Graphic 13" descr="Classroom outline">
              <a:extLst>
                <a:ext uri="{FF2B5EF4-FFF2-40B4-BE49-F238E27FC236}">
                  <a16:creationId xmlns:a16="http://schemas.microsoft.com/office/drawing/2014/main" id="{83CB10D2-19C8-40E3-8B73-FB3FDDF96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8600" y="2730520"/>
              <a:ext cx="472509" cy="472509"/>
            </a:xfrm>
            <a:prstGeom prst="rect">
              <a:avLst/>
            </a:prstGeom>
          </p:spPr>
        </p:pic>
      </p:grpSp>
      <p:pic>
        <p:nvPicPr>
          <p:cNvPr id="24" name="Picture 23">
            <a:extLst>
              <a:ext uri="{FF2B5EF4-FFF2-40B4-BE49-F238E27FC236}">
                <a16:creationId xmlns:a16="http://schemas.microsoft.com/office/drawing/2014/main" id="{D461A6E0-FDEA-4895-AD5D-A113BB4B56DB}"/>
              </a:ext>
            </a:extLst>
          </p:cNvPr>
          <p:cNvPicPr>
            <a:picLocks noChangeAspect="1"/>
          </p:cNvPicPr>
          <p:nvPr/>
        </p:nvPicPr>
        <p:blipFill>
          <a:blip r:embed="rId7"/>
          <a:stretch>
            <a:fillRect/>
          </a:stretch>
        </p:blipFill>
        <p:spPr>
          <a:xfrm>
            <a:off x="1326811" y="5907857"/>
            <a:ext cx="2089150" cy="481393"/>
          </a:xfrm>
          <a:prstGeom prst="rect">
            <a:avLst/>
          </a:prstGeom>
        </p:spPr>
      </p:pic>
      <p:graphicFrame>
        <p:nvGraphicFramePr>
          <p:cNvPr id="2" name="Table 5">
            <a:extLst>
              <a:ext uri="{FF2B5EF4-FFF2-40B4-BE49-F238E27FC236}">
                <a16:creationId xmlns:a16="http://schemas.microsoft.com/office/drawing/2014/main" id="{34206832-83F8-476C-94B1-03DB70C7821E}"/>
              </a:ext>
            </a:extLst>
          </p:cNvPr>
          <p:cNvGraphicFramePr>
            <a:graphicFrameLocks noGrp="1"/>
          </p:cNvGraphicFramePr>
          <p:nvPr>
            <p:extLst>
              <p:ext uri="{D42A27DB-BD31-4B8C-83A1-F6EECF244321}">
                <p14:modId xmlns:p14="http://schemas.microsoft.com/office/powerpoint/2010/main" val="1407657277"/>
              </p:ext>
            </p:extLst>
          </p:nvPr>
        </p:nvGraphicFramePr>
        <p:xfrm>
          <a:off x="7032702" y="4310671"/>
          <a:ext cx="5048439" cy="1392012"/>
        </p:xfrm>
        <a:graphic>
          <a:graphicData uri="http://schemas.openxmlformats.org/drawingml/2006/table">
            <a:tbl>
              <a:tblPr firstRow="1" bandRow="1">
                <a:tableStyleId>{5C22544A-7EE6-4342-B048-85BDC9FD1C3A}</a:tableStyleId>
              </a:tblPr>
              <a:tblGrid>
                <a:gridCol w="1811424">
                  <a:extLst>
                    <a:ext uri="{9D8B030D-6E8A-4147-A177-3AD203B41FA5}">
                      <a16:colId xmlns:a16="http://schemas.microsoft.com/office/drawing/2014/main" val="2464296046"/>
                    </a:ext>
                  </a:extLst>
                </a:gridCol>
                <a:gridCol w="712797">
                  <a:extLst>
                    <a:ext uri="{9D8B030D-6E8A-4147-A177-3AD203B41FA5}">
                      <a16:colId xmlns:a16="http://schemas.microsoft.com/office/drawing/2014/main" val="4014490110"/>
                    </a:ext>
                  </a:extLst>
                </a:gridCol>
                <a:gridCol w="1835223">
                  <a:extLst>
                    <a:ext uri="{9D8B030D-6E8A-4147-A177-3AD203B41FA5}">
                      <a16:colId xmlns:a16="http://schemas.microsoft.com/office/drawing/2014/main" val="1569717572"/>
                    </a:ext>
                  </a:extLst>
                </a:gridCol>
                <a:gridCol w="688995">
                  <a:extLst>
                    <a:ext uri="{9D8B030D-6E8A-4147-A177-3AD203B41FA5}">
                      <a16:colId xmlns:a16="http://schemas.microsoft.com/office/drawing/2014/main" val="3671165852"/>
                    </a:ext>
                  </a:extLst>
                </a:gridCol>
              </a:tblGrid>
              <a:tr h="288525">
                <a:tc gridSpan="2">
                  <a:txBody>
                    <a:bodyPr/>
                    <a:lstStyle/>
                    <a:p>
                      <a:pPr algn="ctr"/>
                      <a:r>
                        <a:rPr lang="en-GB" sz="1400" dirty="0">
                          <a:latin typeface="+mj-lt"/>
                        </a:rPr>
                        <a:t>Pre-Covid</a:t>
                      </a:r>
                    </a:p>
                  </a:txBody>
                  <a:tcPr anchor="ctr">
                    <a:solidFill>
                      <a:srgbClr val="59B2AC"/>
                    </a:solidFill>
                  </a:tcPr>
                </a:tc>
                <a:tc hMerge="1">
                  <a:txBody>
                    <a:bodyPr/>
                    <a:lstStyle/>
                    <a:p>
                      <a:endParaRPr lang="en-GB" dirty="0"/>
                    </a:p>
                  </a:txBody>
                  <a:tcPr/>
                </a:tc>
                <a:tc gridSpan="2">
                  <a:txBody>
                    <a:bodyPr/>
                    <a:lstStyle/>
                    <a:p>
                      <a:pPr algn="ctr"/>
                      <a:r>
                        <a:rPr lang="en-GB" sz="1400" dirty="0">
                          <a:latin typeface="+mj-lt"/>
                        </a:rPr>
                        <a:t>Stage 1</a:t>
                      </a:r>
                    </a:p>
                  </a:txBody>
                  <a:tcPr anchor="ctr">
                    <a:solidFill>
                      <a:srgbClr val="59B2AC"/>
                    </a:solidFill>
                  </a:tcPr>
                </a:tc>
                <a:tc hMerge="1">
                  <a:txBody>
                    <a:bodyPr/>
                    <a:lstStyle/>
                    <a:p>
                      <a:endParaRPr lang="en-GB" dirty="0"/>
                    </a:p>
                  </a:txBody>
                  <a:tcPr/>
                </a:tc>
                <a:extLst>
                  <a:ext uri="{0D108BD9-81ED-4DB2-BD59-A6C34878D82A}">
                    <a16:rowId xmlns:a16="http://schemas.microsoft.com/office/drawing/2014/main" val="1073198137"/>
                  </a:ext>
                </a:extLst>
              </a:tr>
              <a:tr h="271803">
                <a:tc>
                  <a:txBody>
                    <a:bodyPr/>
                    <a:lstStyle/>
                    <a:p>
                      <a:pPr algn="ctr" fontAlgn="b"/>
                      <a:r>
                        <a:rPr lang="en-GB" sz="1100" b="1" i="0" u="none" strike="noStrike" dirty="0">
                          <a:solidFill>
                            <a:srgbClr val="FFFFFF"/>
                          </a:solidFill>
                          <a:effectLst/>
                          <a:latin typeface="Calibri" panose="020F0502020204030204" pitchFamily="34" charset="0"/>
                        </a:rPr>
                        <a:t>Full Time</a:t>
                      </a:r>
                    </a:p>
                  </a:txBody>
                  <a:tcPr marL="0" marR="0" marT="0" marB="0" anchor="ctr">
                    <a:solidFill>
                      <a:srgbClr val="70AD47"/>
                    </a:solidFill>
                  </a:tcPr>
                </a:tc>
                <a:tc>
                  <a:txBody>
                    <a:bodyPr/>
                    <a:lstStyle/>
                    <a:p>
                      <a:pPr algn="ctr" fontAlgn="b"/>
                      <a:r>
                        <a:rPr lang="en-GB" sz="1100" b="1" i="0" u="none" strike="noStrike" dirty="0">
                          <a:solidFill>
                            <a:srgbClr val="FFFFFF"/>
                          </a:solidFill>
                          <a:effectLst/>
                          <a:latin typeface="Calibri" panose="020F0502020204030204" pitchFamily="34" charset="0"/>
                        </a:rPr>
                        <a:t>8.98</a:t>
                      </a:r>
                    </a:p>
                  </a:txBody>
                  <a:tcPr marL="0" marR="0" marT="0" marB="0" anchor="ctr">
                    <a:solidFill>
                      <a:srgbClr val="70AD47"/>
                    </a:solidFill>
                  </a:tcPr>
                </a:tc>
                <a:tc>
                  <a:txBody>
                    <a:bodyPr/>
                    <a:lstStyle/>
                    <a:p>
                      <a:pPr algn="ctr" fontAlgn="b"/>
                      <a:r>
                        <a:rPr lang="en-GB" sz="1100" b="1" i="0" u="none" strike="noStrike" dirty="0">
                          <a:solidFill>
                            <a:srgbClr val="FFFFFF"/>
                          </a:solidFill>
                          <a:effectLst/>
                          <a:latin typeface="Calibri" panose="020F0502020204030204" pitchFamily="34" charset="0"/>
                        </a:rPr>
                        <a:t>Full Time</a:t>
                      </a:r>
                    </a:p>
                  </a:txBody>
                  <a:tcPr marL="0" marR="0" marT="0" marB="0" anchor="ctr">
                    <a:solidFill>
                      <a:srgbClr val="70AD47"/>
                    </a:solidFill>
                  </a:tcPr>
                </a:tc>
                <a:tc>
                  <a:txBody>
                    <a:bodyPr/>
                    <a:lstStyle/>
                    <a:p>
                      <a:pPr algn="ctr" fontAlgn="b"/>
                      <a:r>
                        <a:rPr lang="en-GB" sz="1100" b="1" i="0" u="none" strike="noStrike" dirty="0">
                          <a:solidFill>
                            <a:srgbClr val="FFFFFF"/>
                          </a:solidFill>
                          <a:effectLst/>
                          <a:latin typeface="Calibri" panose="020F0502020204030204" pitchFamily="34" charset="0"/>
                        </a:rPr>
                        <a:t>7.84</a:t>
                      </a:r>
                    </a:p>
                  </a:txBody>
                  <a:tcPr marL="0" marR="0" marT="0" marB="0" anchor="ctr">
                    <a:solidFill>
                      <a:srgbClr val="70AD47"/>
                    </a:solidFill>
                  </a:tcPr>
                </a:tc>
                <a:extLst>
                  <a:ext uri="{0D108BD9-81ED-4DB2-BD59-A6C34878D82A}">
                    <a16:rowId xmlns:a16="http://schemas.microsoft.com/office/drawing/2014/main" val="3380387378"/>
                  </a:ext>
                </a:extLst>
              </a:tr>
              <a:tr h="271803">
                <a:tc>
                  <a:txBody>
                    <a:bodyPr/>
                    <a:lstStyle/>
                    <a:p>
                      <a:pPr algn="ctr" fontAlgn="b"/>
                      <a:r>
                        <a:rPr lang="en-GB" sz="1100" b="1" i="0" u="none" strike="noStrike" dirty="0">
                          <a:solidFill>
                            <a:srgbClr val="FFFFFF"/>
                          </a:solidFill>
                          <a:effectLst/>
                          <a:latin typeface="Calibri" panose="020F0502020204030204" pitchFamily="34" charset="0"/>
                        </a:rPr>
                        <a:t>Part Time</a:t>
                      </a:r>
                    </a:p>
                  </a:txBody>
                  <a:tcPr marL="0" marR="0" marT="0" marB="0" anchor="ctr">
                    <a:solidFill>
                      <a:srgbClr val="ED7D31"/>
                    </a:solidFill>
                  </a:tcPr>
                </a:tc>
                <a:tc>
                  <a:txBody>
                    <a:bodyPr/>
                    <a:lstStyle/>
                    <a:p>
                      <a:pPr algn="ctr" fontAlgn="b"/>
                      <a:r>
                        <a:rPr lang="en-GB" sz="1100" b="1" i="0" u="none" strike="noStrike" dirty="0">
                          <a:solidFill>
                            <a:srgbClr val="FFFFFF"/>
                          </a:solidFill>
                          <a:effectLst/>
                          <a:latin typeface="Calibri" panose="020F0502020204030204" pitchFamily="34" charset="0"/>
                        </a:rPr>
                        <a:t>6.51</a:t>
                      </a:r>
                    </a:p>
                  </a:txBody>
                  <a:tcPr marL="0" marR="0" marT="0" marB="0" anchor="ctr">
                    <a:solidFill>
                      <a:srgbClr val="ED7D31"/>
                    </a:solidFill>
                  </a:tcPr>
                </a:tc>
                <a:tc>
                  <a:txBody>
                    <a:bodyPr/>
                    <a:lstStyle/>
                    <a:p>
                      <a:pPr algn="ctr" fontAlgn="b"/>
                      <a:r>
                        <a:rPr lang="en-GB" sz="1100" b="1" i="0" u="none" strike="noStrike" dirty="0">
                          <a:solidFill>
                            <a:srgbClr val="FFFFFF"/>
                          </a:solidFill>
                          <a:effectLst/>
                          <a:latin typeface="Calibri" panose="020F0502020204030204" pitchFamily="34" charset="0"/>
                        </a:rPr>
                        <a:t>Part Time</a:t>
                      </a:r>
                    </a:p>
                  </a:txBody>
                  <a:tcPr marL="0" marR="0" marT="0" marB="0" anchor="ctr">
                    <a:solidFill>
                      <a:srgbClr val="ED7D31"/>
                    </a:solidFill>
                  </a:tcPr>
                </a:tc>
                <a:tc>
                  <a:txBody>
                    <a:bodyPr/>
                    <a:lstStyle/>
                    <a:p>
                      <a:pPr algn="ctr" fontAlgn="b"/>
                      <a:r>
                        <a:rPr lang="en-GB" sz="1100" b="1" i="0" u="none" strike="noStrike" dirty="0">
                          <a:solidFill>
                            <a:srgbClr val="FFFFFF"/>
                          </a:solidFill>
                          <a:effectLst/>
                          <a:latin typeface="Calibri" panose="020F0502020204030204" pitchFamily="34" charset="0"/>
                        </a:rPr>
                        <a:t>5.36</a:t>
                      </a:r>
                    </a:p>
                  </a:txBody>
                  <a:tcPr marL="0" marR="0" marT="0" marB="0" anchor="ctr">
                    <a:solidFill>
                      <a:srgbClr val="ED7D31"/>
                    </a:solidFill>
                  </a:tcPr>
                </a:tc>
                <a:extLst>
                  <a:ext uri="{0D108BD9-81ED-4DB2-BD59-A6C34878D82A}">
                    <a16:rowId xmlns:a16="http://schemas.microsoft.com/office/drawing/2014/main" val="635739153"/>
                  </a:ext>
                </a:extLst>
              </a:tr>
              <a:tr h="271803">
                <a:tc>
                  <a:txBody>
                    <a:bodyPr/>
                    <a:lstStyle/>
                    <a:p>
                      <a:pPr algn="ctr" fontAlgn="b"/>
                      <a:r>
                        <a:rPr lang="en-GB" sz="1100" b="1" i="0" u="none" strike="noStrike" dirty="0">
                          <a:solidFill>
                            <a:srgbClr val="FFFFFF"/>
                          </a:solidFill>
                          <a:effectLst/>
                          <a:latin typeface="Calibri" panose="020F0502020204030204" pitchFamily="34" charset="0"/>
                        </a:rPr>
                        <a:t>Unemployed</a:t>
                      </a:r>
                    </a:p>
                  </a:txBody>
                  <a:tcPr marL="0" marR="0" marT="0" marB="0" anchor="ctr">
                    <a:solidFill>
                      <a:srgbClr val="FF0000"/>
                    </a:solidFill>
                  </a:tcPr>
                </a:tc>
                <a:tc>
                  <a:txBody>
                    <a:bodyPr/>
                    <a:lstStyle/>
                    <a:p>
                      <a:pPr algn="ctr" fontAlgn="b"/>
                      <a:r>
                        <a:rPr lang="en-GB" sz="1100" b="1" i="0" u="none" strike="noStrike" dirty="0">
                          <a:solidFill>
                            <a:srgbClr val="FFFFFF"/>
                          </a:solidFill>
                          <a:effectLst/>
                          <a:latin typeface="Calibri" panose="020F0502020204030204" pitchFamily="34" charset="0"/>
                        </a:rPr>
                        <a:t>3.81</a:t>
                      </a:r>
                    </a:p>
                  </a:txBody>
                  <a:tcPr marL="0" marR="0" marT="0" marB="0" anchor="ctr">
                    <a:solidFill>
                      <a:srgbClr val="FF0000"/>
                    </a:solidFill>
                  </a:tcPr>
                </a:tc>
                <a:tc>
                  <a:txBody>
                    <a:bodyPr/>
                    <a:lstStyle/>
                    <a:p>
                      <a:pPr algn="ctr" fontAlgn="b"/>
                      <a:r>
                        <a:rPr lang="en-GB" sz="1100" b="1" i="0" u="none" strike="noStrike" dirty="0">
                          <a:solidFill>
                            <a:srgbClr val="FFFFFF"/>
                          </a:solidFill>
                          <a:effectLst/>
                          <a:latin typeface="Calibri" panose="020F0502020204030204" pitchFamily="34" charset="0"/>
                        </a:rPr>
                        <a:t>Unemployed</a:t>
                      </a:r>
                    </a:p>
                  </a:txBody>
                  <a:tcPr marL="0" marR="0" marT="0" marB="0" anchor="ctr">
                    <a:solidFill>
                      <a:srgbClr val="FF0000"/>
                    </a:solidFill>
                  </a:tcPr>
                </a:tc>
                <a:tc>
                  <a:txBody>
                    <a:bodyPr/>
                    <a:lstStyle/>
                    <a:p>
                      <a:pPr algn="ctr" fontAlgn="b"/>
                      <a:r>
                        <a:rPr lang="en-GB" sz="1100" b="1" i="0" u="none" strike="noStrike" dirty="0">
                          <a:solidFill>
                            <a:srgbClr val="FFFFFF"/>
                          </a:solidFill>
                          <a:effectLst/>
                          <a:latin typeface="Calibri" panose="020F0502020204030204" pitchFamily="34" charset="0"/>
                        </a:rPr>
                        <a:t>2.66</a:t>
                      </a:r>
                    </a:p>
                  </a:txBody>
                  <a:tcPr marL="0" marR="0" marT="0" marB="0" anchor="ctr">
                    <a:solidFill>
                      <a:srgbClr val="FF0000"/>
                    </a:solidFill>
                  </a:tcPr>
                </a:tc>
                <a:extLst>
                  <a:ext uri="{0D108BD9-81ED-4DB2-BD59-A6C34878D82A}">
                    <a16:rowId xmlns:a16="http://schemas.microsoft.com/office/drawing/2014/main" val="3783852388"/>
                  </a:ext>
                </a:extLst>
              </a:tr>
              <a:tr h="271803">
                <a:tc>
                  <a:txBody>
                    <a:bodyPr/>
                    <a:lstStyle/>
                    <a:p>
                      <a:pPr algn="ctr" fontAlgn="b"/>
                      <a:r>
                        <a:rPr lang="en-GB" sz="1100" b="1" i="0" u="none" strike="noStrike" dirty="0">
                          <a:solidFill>
                            <a:srgbClr val="FFFFFF"/>
                          </a:solidFill>
                          <a:effectLst/>
                          <a:latin typeface="Calibri" panose="020F0502020204030204" pitchFamily="34" charset="0"/>
                        </a:rPr>
                        <a:t>Average*</a:t>
                      </a:r>
                    </a:p>
                  </a:txBody>
                  <a:tcPr marL="0" marR="0" marT="0" marB="0" anchor="ctr">
                    <a:solidFill>
                      <a:srgbClr val="59B2AC"/>
                    </a:solidFill>
                  </a:tcPr>
                </a:tc>
                <a:tc>
                  <a:txBody>
                    <a:bodyPr/>
                    <a:lstStyle/>
                    <a:p>
                      <a:pPr algn="ctr" fontAlgn="b"/>
                      <a:r>
                        <a:rPr lang="en-GB" sz="1100" b="1" i="0" u="none" strike="noStrike" dirty="0">
                          <a:solidFill>
                            <a:srgbClr val="FFFFFF"/>
                          </a:solidFill>
                          <a:effectLst/>
                          <a:latin typeface="Calibri" panose="020F0502020204030204" pitchFamily="34" charset="0"/>
                        </a:rPr>
                        <a:t>6</a:t>
                      </a:r>
                    </a:p>
                  </a:txBody>
                  <a:tcPr marL="0" marR="0" marT="0" marB="0" anchor="ctr">
                    <a:solidFill>
                      <a:srgbClr val="59B2AC"/>
                    </a:solidFill>
                  </a:tcPr>
                </a:tc>
                <a:tc>
                  <a:txBody>
                    <a:bodyPr/>
                    <a:lstStyle/>
                    <a:p>
                      <a:pPr algn="ctr" fontAlgn="b"/>
                      <a:r>
                        <a:rPr lang="en-GB" sz="1100" b="1" i="0" u="none" strike="noStrike" dirty="0">
                          <a:solidFill>
                            <a:srgbClr val="FFFFFF"/>
                          </a:solidFill>
                          <a:effectLst/>
                          <a:latin typeface="Calibri" panose="020F0502020204030204" pitchFamily="34" charset="0"/>
                        </a:rPr>
                        <a:t>Average </a:t>
                      </a:r>
                    </a:p>
                  </a:txBody>
                  <a:tcPr marL="0" marR="0" marT="0" marB="0" anchor="ctr">
                    <a:solidFill>
                      <a:srgbClr val="59B2AC"/>
                    </a:solidFill>
                  </a:tcPr>
                </a:tc>
                <a:tc>
                  <a:txBody>
                    <a:bodyPr/>
                    <a:lstStyle/>
                    <a:p>
                      <a:pPr algn="ctr" fontAlgn="b"/>
                      <a:r>
                        <a:rPr lang="en-GB" sz="1100" b="1" i="0" u="none" strike="noStrike" dirty="0">
                          <a:solidFill>
                            <a:srgbClr val="FFFFFF"/>
                          </a:solidFill>
                          <a:effectLst/>
                          <a:latin typeface="Calibri" panose="020F0502020204030204" pitchFamily="34" charset="0"/>
                        </a:rPr>
                        <a:t>5.8</a:t>
                      </a:r>
                    </a:p>
                  </a:txBody>
                  <a:tcPr marL="0" marR="0" marT="0" marB="0" anchor="ctr">
                    <a:solidFill>
                      <a:srgbClr val="59B2AC"/>
                    </a:solidFill>
                  </a:tcPr>
                </a:tc>
                <a:extLst>
                  <a:ext uri="{0D108BD9-81ED-4DB2-BD59-A6C34878D82A}">
                    <a16:rowId xmlns:a16="http://schemas.microsoft.com/office/drawing/2014/main" val="3050573580"/>
                  </a:ext>
                </a:extLst>
              </a:tr>
            </a:tbl>
          </a:graphicData>
        </a:graphic>
      </p:graphicFrame>
      <p:graphicFrame>
        <p:nvGraphicFramePr>
          <p:cNvPr id="18" name="Chart 17">
            <a:extLst>
              <a:ext uri="{FF2B5EF4-FFF2-40B4-BE49-F238E27FC236}">
                <a16:creationId xmlns:a16="http://schemas.microsoft.com/office/drawing/2014/main" id="{00000000-0008-0000-0F00-000007000000}"/>
              </a:ext>
            </a:extLst>
          </p:cNvPr>
          <p:cNvGraphicFramePr>
            <a:graphicFrameLocks/>
          </p:cNvGraphicFramePr>
          <p:nvPr>
            <p:extLst>
              <p:ext uri="{D42A27DB-BD31-4B8C-83A1-F6EECF244321}">
                <p14:modId xmlns:p14="http://schemas.microsoft.com/office/powerpoint/2010/main" val="4114486497"/>
              </p:ext>
            </p:extLst>
          </p:nvPr>
        </p:nvGraphicFramePr>
        <p:xfrm>
          <a:off x="6924788" y="656618"/>
          <a:ext cx="2799995" cy="332105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Chart 20">
            <a:extLst>
              <a:ext uri="{FF2B5EF4-FFF2-40B4-BE49-F238E27FC236}">
                <a16:creationId xmlns:a16="http://schemas.microsoft.com/office/drawing/2014/main" id="{00000000-0008-0000-0F00-00000A000000}"/>
              </a:ext>
            </a:extLst>
          </p:cNvPr>
          <p:cNvGraphicFramePr>
            <a:graphicFrameLocks/>
          </p:cNvGraphicFramePr>
          <p:nvPr>
            <p:extLst>
              <p:ext uri="{D42A27DB-BD31-4B8C-83A1-F6EECF244321}">
                <p14:modId xmlns:p14="http://schemas.microsoft.com/office/powerpoint/2010/main" val="3293709234"/>
              </p:ext>
            </p:extLst>
          </p:nvPr>
        </p:nvGraphicFramePr>
        <p:xfrm>
          <a:off x="9400075" y="628109"/>
          <a:ext cx="2780890" cy="3362016"/>
        </p:xfrm>
        <a:graphic>
          <a:graphicData uri="http://schemas.openxmlformats.org/drawingml/2006/chart">
            <c:chart xmlns:c="http://schemas.openxmlformats.org/drawingml/2006/chart" xmlns:r="http://schemas.openxmlformats.org/officeDocument/2006/relationships" r:id="rId9"/>
          </a:graphicData>
        </a:graphic>
      </p:graphicFrame>
      <p:sp>
        <p:nvSpPr>
          <p:cNvPr id="15" name="Rectangle 14">
            <a:extLst>
              <a:ext uri="{FF2B5EF4-FFF2-40B4-BE49-F238E27FC236}">
                <a16:creationId xmlns:a16="http://schemas.microsoft.com/office/drawing/2014/main" id="{DE67E56B-20A3-4C95-B33D-9D7CDFB8E3FF}"/>
              </a:ext>
            </a:extLst>
          </p:cNvPr>
          <p:cNvSpPr/>
          <p:nvPr/>
        </p:nvSpPr>
        <p:spPr>
          <a:xfrm>
            <a:off x="19050" y="6529113"/>
            <a:ext cx="7176255" cy="276999"/>
          </a:xfrm>
          <a:prstGeom prst="rect">
            <a:avLst/>
          </a:prstGeom>
          <a:noFill/>
        </p:spPr>
        <p:txBody>
          <a:bodyPr wrap="square">
            <a:spAutoFit/>
          </a:bodyPr>
          <a:lstStyle/>
          <a:p>
            <a:pPr algn="just"/>
            <a:r>
              <a:rPr lang="en-GB" sz="1200" dirty="0">
                <a:latin typeface="+mj-lt"/>
              </a:rPr>
              <a:t>*Pre-Covid averages are based on historic local delivery rather than National Regime models</a:t>
            </a:r>
          </a:p>
        </p:txBody>
      </p:sp>
    </p:spTree>
    <p:extLst>
      <p:ext uri="{BB962C8B-B14F-4D97-AF65-F5344CB8AC3E}">
        <p14:creationId xmlns:p14="http://schemas.microsoft.com/office/powerpoint/2010/main" val="261605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A0A5A041168649A173265F75584669" ma:contentTypeVersion="7" ma:contentTypeDescription="Create a new document." ma:contentTypeScope="" ma:versionID="e56bd2de00143dd5a220dd964a8fabc6">
  <xsd:schema xmlns:xsd="http://www.w3.org/2001/XMLSchema" xmlns:xs="http://www.w3.org/2001/XMLSchema" xmlns:p="http://schemas.microsoft.com/office/2006/metadata/properties" xmlns:ns3="757e8c16-5aa7-4533-9f03-59f2897a8654" xmlns:ns4="2591ad5e-791c-49cd-9d07-ffe98a85301b" targetNamespace="http://schemas.microsoft.com/office/2006/metadata/properties" ma:root="true" ma:fieldsID="dcdf6b2d6830263e93c6d3ef694a44c4" ns3:_="" ns4:_="">
    <xsd:import namespace="757e8c16-5aa7-4533-9f03-59f2897a8654"/>
    <xsd:import namespace="2591ad5e-791c-49cd-9d07-ffe98a8530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7e8c16-5aa7-4533-9f03-59f2897a86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91ad5e-791c-49cd-9d07-ffe98a8530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E29B28-7822-4DAF-B097-076117B5342D}">
  <ds:schemaRefs>
    <ds:schemaRef ds:uri="http://schemas.microsoft.com/office/2006/documentManagement/types"/>
    <ds:schemaRef ds:uri="757e8c16-5aa7-4533-9f03-59f2897a8654"/>
    <ds:schemaRef ds:uri="http://schemas.microsoft.com/office/infopath/2007/PartnerControls"/>
    <ds:schemaRef ds:uri="http://schemas.openxmlformats.org/package/2006/metadata/core-properties"/>
    <ds:schemaRef ds:uri="2591ad5e-791c-49cd-9d07-ffe98a85301b"/>
    <ds:schemaRef ds:uri="http://schemas.microsoft.com/office/2006/metadata/properties"/>
    <ds:schemaRef ds:uri="http://purl.org/dc/dcmitype/"/>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85250B15-C200-4D5C-B86E-C5DD154B5681}">
  <ds:schemaRefs>
    <ds:schemaRef ds:uri="http://schemas.microsoft.com/sharepoint/v3/contenttype/forms"/>
  </ds:schemaRefs>
</ds:datastoreItem>
</file>

<file path=customXml/itemProps3.xml><?xml version="1.0" encoding="utf-8"?>
<ds:datastoreItem xmlns:ds="http://schemas.openxmlformats.org/officeDocument/2006/customXml" ds:itemID="{AC15CECD-929D-4E46-9DB7-3B77821432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7e8c16-5aa7-4533-9f03-59f2897a8654"/>
    <ds:schemaRef ds:uri="2591ad5e-791c-49cd-9d07-ffe98a8530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HMPPS-PowerPoint-template-English (1)</Template>
  <TotalTime>14554</TotalTime>
  <Words>3029</Words>
  <Application>Microsoft Office PowerPoint</Application>
  <PresentationFormat>Widescreen</PresentationFormat>
  <Paragraphs>351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thomas.head1@justice.gov.uk</dc:creator>
  <cp:lastModifiedBy>Head, Thomas [HMPS]</cp:lastModifiedBy>
  <cp:revision>22</cp:revision>
  <dcterms:created xsi:type="dcterms:W3CDTF">2021-06-17T19:05:47Z</dcterms:created>
  <dcterms:modified xsi:type="dcterms:W3CDTF">2021-07-06T09:00:33Z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0x01010072A0A5A041168649A173265F75584669</vt:lpwstr>
  </property>
</Properties>
</file>