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9" r:id="rId3"/>
    <p:sldId id="266"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21"/>
    <p:restoredTop sz="96327"/>
  </p:normalViewPr>
  <p:slideViewPr>
    <p:cSldViewPr snapToGrid="0" snapToObjects="1" showGuides="1">
      <p:cViewPr varScale="1">
        <p:scale>
          <a:sx n="106" d="100"/>
          <a:sy n="106" d="100"/>
        </p:scale>
        <p:origin x="114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Presentation title goes here</a:t>
            </a:r>
            <a:endParaRPr lang="en-US" dirty="0"/>
          </a:p>
        </p:txBody>
      </p:sp>
      <p:sp>
        <p:nvSpPr>
          <p:cNvPr id="3" name="Content Placeholder 2">
            <a:extLst>
              <a:ext uri="{FF2B5EF4-FFF2-40B4-BE49-F238E27FC236}">
                <a16:creationId xmlns:a16="http://schemas.microsoft.com/office/drawing/2014/main" xmlns=""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18594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Section divider goes here</a:t>
            </a:r>
            <a:endParaRPr lang="en-US" dirty="0"/>
          </a:p>
        </p:txBody>
      </p:sp>
      <p:sp>
        <p:nvSpPr>
          <p:cNvPr id="10" name="Content Placeholder 2">
            <a:extLst>
              <a:ext uri="{FF2B5EF4-FFF2-40B4-BE49-F238E27FC236}">
                <a16:creationId xmlns:a16="http://schemas.microsoft.com/office/drawing/2014/main" xmlns=""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22053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dirty="0"/>
              <a:t>Presentation title two columns / picture</a:t>
            </a:r>
            <a:endParaRPr lang="en-US" dirty="0"/>
          </a:p>
        </p:txBody>
      </p:sp>
      <p:sp>
        <p:nvSpPr>
          <p:cNvPr id="3" name="Content Placeholder 2">
            <a:extLst>
              <a:ext uri="{FF2B5EF4-FFF2-40B4-BE49-F238E27FC236}">
                <a16:creationId xmlns:a16="http://schemas.microsoft.com/office/drawing/2014/main" xmlns=""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GB"/>
              <a:t>Click to edit Master text styles</a:t>
            </a:r>
          </a:p>
        </p:txBody>
      </p:sp>
      <p:sp>
        <p:nvSpPr>
          <p:cNvPr id="4" name="Content Placeholder 3">
            <a:extLst>
              <a:ext uri="{FF2B5EF4-FFF2-40B4-BE49-F238E27FC236}">
                <a16:creationId xmlns:a16="http://schemas.microsoft.com/office/drawing/2014/main" xmlns=""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GB"/>
              <a:t>Click to edit Master text styles</a:t>
            </a:r>
          </a:p>
        </p:txBody>
      </p:sp>
    </p:spTree>
    <p:extLst>
      <p:ext uri="{BB962C8B-B14F-4D97-AF65-F5344CB8AC3E}">
        <p14:creationId xmlns:p14="http://schemas.microsoft.com/office/powerpoint/2010/main" val="38744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dirty="0"/>
              <a:t>Presentation title one column / picture</a:t>
            </a:r>
            <a:endParaRPr lang="en-US" dirty="0"/>
          </a:p>
        </p:txBody>
      </p:sp>
      <p:sp>
        <p:nvSpPr>
          <p:cNvPr id="3" name="Content Placeholder 2">
            <a:extLst>
              <a:ext uri="{FF2B5EF4-FFF2-40B4-BE49-F238E27FC236}">
                <a16:creationId xmlns:a16="http://schemas.microsoft.com/office/drawing/2014/main" xmlns=""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GB"/>
              <a:t>Click to edit Master text styles</a:t>
            </a:r>
          </a:p>
        </p:txBody>
      </p:sp>
    </p:spTree>
    <p:extLst>
      <p:ext uri="{BB962C8B-B14F-4D97-AF65-F5344CB8AC3E}">
        <p14:creationId xmlns:p14="http://schemas.microsoft.com/office/powerpoint/2010/main" val="66930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xmlns=""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Box 6">
            <a:extLst>
              <a:ext uri="{FF2B5EF4-FFF2-40B4-BE49-F238E27FC236}">
                <a16:creationId xmlns:a16="http://schemas.microsoft.com/office/drawing/2014/main" xmlns=""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dirty="0">
              <a:solidFill>
                <a:schemeClr val="bg1"/>
              </a:solidFill>
              <a:latin typeface="+mj-lt"/>
            </a:endParaRPr>
          </a:p>
        </p:txBody>
      </p:sp>
    </p:spTree>
    <p:extLst>
      <p:ext uri="{BB962C8B-B14F-4D97-AF65-F5344CB8AC3E}">
        <p14:creationId xmlns:p14="http://schemas.microsoft.com/office/powerpoint/2010/main" val="9486831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0" r:id="rId4"/>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B5547-F2F2-0544-B4A7-1C6558521DED}"/>
              </a:ext>
            </a:extLst>
          </p:cNvPr>
          <p:cNvSpPr>
            <a:spLocks noGrp="1"/>
          </p:cNvSpPr>
          <p:nvPr>
            <p:ph type="title"/>
          </p:nvPr>
        </p:nvSpPr>
        <p:spPr/>
        <p:txBody>
          <a:bodyPr>
            <a:normAutofit fontScale="90000"/>
          </a:bodyPr>
          <a:lstStyle/>
          <a:p>
            <a:r>
              <a:rPr lang="en-US" dirty="0"/>
              <a:t>Recovering </a:t>
            </a:r>
            <a:r>
              <a:rPr lang="en-US"/>
              <a:t>from COVID</a:t>
            </a:r>
            <a:endParaRPr lang="en-US" dirty="0"/>
          </a:p>
        </p:txBody>
      </p:sp>
      <p:sp>
        <p:nvSpPr>
          <p:cNvPr id="3" name="Content Placeholder 2">
            <a:extLst>
              <a:ext uri="{FF2B5EF4-FFF2-40B4-BE49-F238E27FC236}">
                <a16:creationId xmlns:a16="http://schemas.microsoft.com/office/drawing/2014/main" xmlns="" id="{FA6E8851-DDF6-464E-AF87-5B0ED924083B}"/>
              </a:ext>
            </a:extLst>
          </p:cNvPr>
          <p:cNvSpPr>
            <a:spLocks noGrp="1"/>
          </p:cNvSpPr>
          <p:nvPr>
            <p:ph idx="1"/>
          </p:nvPr>
        </p:nvSpPr>
        <p:spPr/>
        <p:txBody>
          <a:bodyPr>
            <a:normAutofit fontScale="92500" lnSpcReduction="10000"/>
          </a:bodyPr>
          <a:lstStyle/>
          <a:p>
            <a:r>
              <a:rPr lang="en-US" dirty="0" smtClean="0"/>
              <a:t>ENTER YOUR </a:t>
            </a:r>
            <a:r>
              <a:rPr lang="en-US" dirty="0"/>
              <a:t>PRISON NAME </a:t>
            </a:r>
          </a:p>
        </p:txBody>
      </p:sp>
    </p:spTree>
    <p:extLst>
      <p:ext uri="{BB962C8B-B14F-4D97-AF65-F5344CB8AC3E}">
        <p14:creationId xmlns:p14="http://schemas.microsoft.com/office/powerpoint/2010/main" val="369698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73F356-4AEF-7B40-BAE5-14E7010F8B48}"/>
              </a:ext>
            </a:extLst>
          </p:cNvPr>
          <p:cNvSpPr>
            <a:spLocks noGrp="1"/>
          </p:cNvSpPr>
          <p:nvPr>
            <p:ph type="title"/>
          </p:nvPr>
        </p:nvSpPr>
        <p:spPr>
          <a:xfrm>
            <a:off x="446049" y="-6362"/>
            <a:ext cx="11306750" cy="1325563"/>
          </a:xfrm>
        </p:spPr>
        <p:txBody>
          <a:bodyPr/>
          <a:lstStyle/>
          <a:p>
            <a:r>
              <a:rPr lang="en-US" dirty="0"/>
              <a:t>COVID recovery: the national picture </a:t>
            </a:r>
          </a:p>
        </p:txBody>
      </p:sp>
      <p:sp>
        <p:nvSpPr>
          <p:cNvPr id="3" name="Content Placeholder 2">
            <a:extLst>
              <a:ext uri="{FF2B5EF4-FFF2-40B4-BE49-F238E27FC236}">
                <a16:creationId xmlns:a16="http://schemas.microsoft.com/office/drawing/2014/main" xmlns="" id="{CD46A52E-6A49-8E49-A78C-F87C24F1BD54}"/>
              </a:ext>
            </a:extLst>
          </p:cNvPr>
          <p:cNvSpPr>
            <a:spLocks noGrp="1"/>
          </p:cNvSpPr>
          <p:nvPr>
            <p:ph sz="half" idx="1"/>
          </p:nvPr>
        </p:nvSpPr>
        <p:spPr>
          <a:xfrm>
            <a:off x="1616056" y="1285433"/>
            <a:ext cx="8966736" cy="4351338"/>
          </a:xfrm>
        </p:spPr>
        <p:txBody>
          <a:bodyPr>
            <a:normAutofit fontScale="92500"/>
          </a:bodyPr>
          <a:lstStyle/>
          <a:p>
            <a:pPr marL="342900" indent="-342900">
              <a:buFont typeface="Arial" panose="020B0604020202020204" pitchFamily="34" charset="0"/>
              <a:buChar char="•"/>
            </a:pPr>
            <a:r>
              <a:rPr lang="en-US" dirty="0"/>
              <a:t>Community restrictions are lifting – we need to maintain legitimacy but balance this with safety </a:t>
            </a:r>
          </a:p>
          <a:p>
            <a:pPr marL="342900" indent="-342900">
              <a:buFont typeface="Arial" panose="020B0604020202020204" pitchFamily="34" charset="0"/>
              <a:buChar char="•"/>
            </a:pPr>
            <a:r>
              <a:rPr lang="en-US" dirty="0"/>
              <a:t>All prisons will continue to work with headquarters and public health authorities to make decisions about how to ease restrictions</a:t>
            </a:r>
          </a:p>
          <a:p>
            <a:pPr marL="342900" indent="-342900">
              <a:buFont typeface="Arial" panose="020B0604020202020204" pitchFamily="34" charset="0"/>
              <a:buChar char="•"/>
            </a:pPr>
            <a:r>
              <a:rPr lang="en-US" dirty="0"/>
              <a:t>No prison will be pushed to reintroduce activities – we know staff and people in prison have had a frustrating year and need time to adjust and build up resilience</a:t>
            </a:r>
          </a:p>
          <a:p>
            <a:pPr marL="342900" indent="-342900">
              <a:buFont typeface="Arial" panose="020B0604020202020204" pitchFamily="34" charset="0"/>
              <a:buChar char="•"/>
            </a:pPr>
            <a:r>
              <a:rPr lang="en-US" dirty="0"/>
              <a:t>We don’t want to return to pre-COVID regimes. We will use this opportunity to look at how we can do things differently so activates feel more meaningful and structured</a:t>
            </a:r>
          </a:p>
          <a:p>
            <a:pPr marL="342900" indent="-342900">
              <a:buFont typeface="Arial" panose="020B0604020202020204" pitchFamily="34" charset="0"/>
              <a:buChar char="•"/>
            </a:pPr>
            <a:r>
              <a:rPr lang="en-US" dirty="0"/>
              <a:t>We may need to introduce additional restrictions if outbreaks increase</a:t>
            </a:r>
          </a:p>
        </p:txBody>
      </p:sp>
    </p:spTree>
    <p:extLst>
      <p:ext uri="{BB962C8B-B14F-4D97-AF65-F5344CB8AC3E}">
        <p14:creationId xmlns:p14="http://schemas.microsoft.com/office/powerpoint/2010/main" val="7981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75BFB-3D47-F841-90EF-6AD645CC6B75}"/>
              </a:ext>
            </a:extLst>
          </p:cNvPr>
          <p:cNvSpPr>
            <a:spLocks noGrp="1"/>
          </p:cNvSpPr>
          <p:nvPr>
            <p:ph type="title"/>
          </p:nvPr>
        </p:nvSpPr>
        <p:spPr>
          <a:xfrm>
            <a:off x="446049" y="-6361"/>
            <a:ext cx="11306750" cy="1325563"/>
          </a:xfrm>
        </p:spPr>
        <p:txBody>
          <a:bodyPr/>
          <a:lstStyle/>
          <a:p>
            <a:r>
              <a:rPr lang="en-US" dirty="0"/>
              <a:t>Our experience </a:t>
            </a:r>
          </a:p>
        </p:txBody>
      </p:sp>
      <p:sp>
        <p:nvSpPr>
          <p:cNvPr id="3" name="Content Placeholder 2">
            <a:extLst>
              <a:ext uri="{FF2B5EF4-FFF2-40B4-BE49-F238E27FC236}">
                <a16:creationId xmlns:a16="http://schemas.microsoft.com/office/drawing/2014/main" xmlns="" id="{3B865F6A-DFB8-B04D-B8A2-44C2FDF45734}"/>
              </a:ext>
            </a:extLst>
          </p:cNvPr>
          <p:cNvSpPr>
            <a:spLocks noGrp="1"/>
          </p:cNvSpPr>
          <p:nvPr>
            <p:ph sz="half" idx="1"/>
          </p:nvPr>
        </p:nvSpPr>
        <p:spPr>
          <a:xfrm>
            <a:off x="460337" y="1182687"/>
            <a:ext cx="11306750" cy="4632326"/>
          </a:xfrm>
        </p:spPr>
        <p:txBody>
          <a:bodyPr/>
          <a:lstStyle/>
          <a:p>
            <a:r>
              <a:rPr lang="en-US" dirty="0"/>
              <a:t>PLEASE INCLUDE YOUR LOCAL PICTURE – </a:t>
            </a:r>
            <a:endParaRPr lang="en-US" dirty="0" smtClean="0"/>
          </a:p>
          <a:p>
            <a:r>
              <a:rPr lang="en-US" dirty="0" smtClean="0"/>
              <a:t>outbreaks</a:t>
            </a:r>
            <a:r>
              <a:rPr lang="en-US" dirty="0"/>
              <a:t>, any staff or prisoner losses, innovation you are proud of</a:t>
            </a:r>
          </a:p>
        </p:txBody>
      </p:sp>
    </p:spTree>
    <p:extLst>
      <p:ext uri="{BB962C8B-B14F-4D97-AF65-F5344CB8AC3E}">
        <p14:creationId xmlns:p14="http://schemas.microsoft.com/office/powerpoint/2010/main" val="121670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A634D4-01F5-994E-A2AD-02D18BE87850}"/>
              </a:ext>
            </a:extLst>
          </p:cNvPr>
          <p:cNvSpPr>
            <a:spLocks noGrp="1"/>
          </p:cNvSpPr>
          <p:nvPr>
            <p:ph type="title"/>
          </p:nvPr>
        </p:nvSpPr>
        <p:spPr>
          <a:xfrm>
            <a:off x="442625" y="-3268"/>
            <a:ext cx="11306750" cy="1325563"/>
          </a:xfrm>
        </p:spPr>
        <p:txBody>
          <a:bodyPr/>
          <a:lstStyle/>
          <a:p>
            <a:r>
              <a:rPr lang="en-US" dirty="0"/>
              <a:t>Reducing the risk of COVID </a:t>
            </a:r>
          </a:p>
        </p:txBody>
      </p:sp>
      <p:sp>
        <p:nvSpPr>
          <p:cNvPr id="4" name="TextBox 3">
            <a:extLst>
              <a:ext uri="{FF2B5EF4-FFF2-40B4-BE49-F238E27FC236}">
                <a16:creationId xmlns:a16="http://schemas.microsoft.com/office/drawing/2014/main" xmlns="" id="{3CCD030A-A43C-D048-8985-98CD4661C3BD}"/>
              </a:ext>
            </a:extLst>
          </p:cNvPr>
          <p:cNvSpPr txBox="1"/>
          <p:nvPr/>
        </p:nvSpPr>
        <p:spPr>
          <a:xfrm>
            <a:off x="638178" y="925975"/>
            <a:ext cx="11087100" cy="646331"/>
          </a:xfrm>
          <a:prstGeom prst="rect">
            <a:avLst/>
          </a:prstGeom>
          <a:solidFill>
            <a:schemeClr val="tx1">
              <a:alpha val="16000"/>
            </a:schemeClr>
          </a:solidFill>
        </p:spPr>
        <p:txBody>
          <a:bodyPr wrap="square" rtlCol="0">
            <a:spAutoFit/>
          </a:bodyPr>
          <a:lstStyle/>
          <a:p>
            <a:r>
              <a:rPr lang="en-US" dirty="0">
                <a:latin typeface="Arial" panose="020B0604020202020204" pitchFamily="34" charset="0"/>
                <a:cs typeface="Arial" panose="020B0604020202020204" pitchFamily="34" charset="0"/>
              </a:rPr>
              <a:t>We need to continue to follow these core principles to prevent the spread of COVID. This is what we have been advised to do by public health </a:t>
            </a:r>
            <a:r>
              <a:rPr lang="en-US" dirty="0" smtClean="0">
                <a:latin typeface="Arial" panose="020B0604020202020204" pitchFamily="34" charset="0"/>
                <a:cs typeface="Arial" panose="020B0604020202020204" pitchFamily="34" charset="0"/>
              </a:rPr>
              <a:t>colleagues:</a:t>
            </a:r>
            <a:endParaRPr lang="en-US"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xmlns="" id="{400D803C-D171-3341-BA6A-202832EBF0DC}"/>
              </a:ext>
            </a:extLst>
          </p:cNvPr>
          <p:cNvSpPr>
            <a:spLocks noGrp="1"/>
          </p:cNvSpPr>
          <p:nvPr>
            <p:ph sz="half" idx="1"/>
          </p:nvPr>
        </p:nvSpPr>
        <p:spPr>
          <a:xfrm>
            <a:off x="1434806" y="1655475"/>
            <a:ext cx="4763548" cy="4902891"/>
          </a:xfrm>
        </p:spPr>
        <p:txBody>
          <a:bodyPr>
            <a:normAutofit fontScale="92500" lnSpcReduction="20000"/>
          </a:bodyPr>
          <a:lstStyle/>
          <a:p>
            <a:pPr>
              <a:lnSpc>
                <a:spcPct val="110000"/>
              </a:lnSpc>
            </a:pPr>
            <a:r>
              <a:rPr lang="en-GB" sz="1700" b="1" dirty="0">
                <a:latin typeface="Arial" panose="020B0604020202020204" pitchFamily="34" charset="0"/>
                <a:cs typeface="Arial" panose="020B0604020202020204" pitchFamily="34" charset="0"/>
              </a:rPr>
              <a:t>Testing</a:t>
            </a:r>
            <a:r>
              <a:rPr lang="en-GB" sz="1500" b="1" dirty="0">
                <a:latin typeface="Arial" panose="020B0604020202020204" pitchFamily="34" charset="0"/>
                <a:cs typeface="Arial" panose="020B0604020202020204" pitchFamily="34" charset="0"/>
              </a:rPr>
              <a:t> </a:t>
            </a:r>
          </a:p>
          <a:p>
            <a:pPr>
              <a:lnSpc>
                <a:spcPct val="110000"/>
              </a:lnSpc>
            </a:pPr>
            <a:r>
              <a:rPr lang="en-GB" sz="1300" dirty="0">
                <a:latin typeface="Arial" panose="020B0604020202020204" pitchFamily="34" charset="0"/>
                <a:cs typeface="Arial" panose="020B0604020202020204" pitchFamily="34" charset="0"/>
              </a:rPr>
              <a:t>Testing supports early identification of people with no symptoms. It helps prevent COVID coming into the prison but helps prevent you catching it and taking it </a:t>
            </a:r>
            <a:r>
              <a:rPr lang="en-GB" sz="1300" dirty="0" smtClean="0">
                <a:latin typeface="Arial" panose="020B0604020202020204" pitchFamily="34" charset="0"/>
                <a:cs typeface="Arial" panose="020B0604020202020204" pitchFamily="34" charset="0"/>
              </a:rPr>
              <a:t>home.</a:t>
            </a:r>
            <a:endParaRPr lang="en-GB" sz="1300" dirty="0">
              <a:latin typeface="Arial" panose="020B0604020202020204" pitchFamily="34" charset="0"/>
              <a:cs typeface="Arial" panose="020B0604020202020204" pitchFamily="34" charset="0"/>
            </a:endParaRPr>
          </a:p>
          <a:p>
            <a:pPr>
              <a:lnSpc>
                <a:spcPct val="110000"/>
              </a:lnSpc>
            </a:pPr>
            <a:r>
              <a:rPr lang="en-GB" sz="1300" dirty="0">
                <a:latin typeface="Arial" panose="020B0604020202020204" pitchFamily="34" charset="0"/>
                <a:cs typeface="Arial" panose="020B0604020202020204" pitchFamily="34" charset="0"/>
              </a:rPr>
              <a:t>There are now multiple ways you can be tested, at work and in the community. It may be annoying to have to repeat tests but it helps keep us all safe and we should take it as seriously as do other security measures such as checking gates are locked.</a:t>
            </a:r>
          </a:p>
          <a:p>
            <a:pPr>
              <a:lnSpc>
                <a:spcPct val="110000"/>
              </a:lnSpc>
            </a:pPr>
            <a:r>
              <a:rPr lang="en-GB" sz="1700" b="1" dirty="0">
                <a:latin typeface="Arial" panose="020B0604020202020204" pitchFamily="34" charset="0"/>
                <a:cs typeface="Arial" panose="020B0604020202020204" pitchFamily="34" charset="0"/>
              </a:rPr>
              <a:t>Vaccination</a:t>
            </a:r>
          </a:p>
          <a:p>
            <a:pPr>
              <a:lnSpc>
                <a:spcPct val="110000"/>
              </a:lnSpc>
            </a:pPr>
            <a:r>
              <a:rPr lang="en-GB" sz="1300" dirty="0">
                <a:latin typeface="Arial" panose="020B0604020202020204" pitchFamily="34" charset="0"/>
                <a:cs typeface="Arial" panose="020B0604020202020204" pitchFamily="34" charset="0"/>
              </a:rPr>
              <a:t>Staff and prisoners will be vaccinated in line with the community </a:t>
            </a:r>
            <a:r>
              <a:rPr lang="en-GB" sz="1300" dirty="0" smtClean="0">
                <a:latin typeface="Arial" panose="020B0604020202020204" pitchFamily="34" charset="0"/>
                <a:cs typeface="Arial" panose="020B0604020202020204" pitchFamily="34" charset="0"/>
              </a:rPr>
              <a:t>prioritisation rather </a:t>
            </a:r>
            <a:r>
              <a:rPr lang="en-GB" sz="1300" dirty="0">
                <a:latin typeface="Arial" panose="020B0604020202020204" pitchFamily="34" charset="0"/>
                <a:cs typeface="Arial" panose="020B0604020202020204" pitchFamily="34" charset="0"/>
              </a:rPr>
              <a:t>than occupation. You might be offered a vaccination based on age, caring responsibilities, learning difficulties, medical vulnerabilities or because you live with someone who is medical </a:t>
            </a:r>
            <a:r>
              <a:rPr lang="en-GB" sz="1300" dirty="0" smtClean="0">
                <a:latin typeface="Arial" panose="020B0604020202020204" pitchFamily="34" charset="0"/>
                <a:cs typeface="Arial" panose="020B0604020202020204" pitchFamily="34" charset="0"/>
              </a:rPr>
              <a:t>vulnerable.</a:t>
            </a:r>
            <a:endParaRPr lang="en-GB" sz="1300" dirty="0">
              <a:latin typeface="Arial" panose="020B0604020202020204" pitchFamily="34" charset="0"/>
              <a:cs typeface="Arial" panose="020B0604020202020204" pitchFamily="34" charset="0"/>
            </a:endParaRPr>
          </a:p>
          <a:p>
            <a:pPr>
              <a:lnSpc>
                <a:spcPct val="110000"/>
              </a:lnSpc>
            </a:pPr>
            <a:r>
              <a:rPr lang="en-GB" sz="1300" dirty="0">
                <a:latin typeface="Arial" panose="020B0604020202020204" pitchFamily="34" charset="0"/>
                <a:cs typeface="Arial" panose="020B0604020202020204" pitchFamily="34" charset="0"/>
              </a:rPr>
              <a:t>Please update SOP or get your manager to update SOP if you have had the vaccination or been offered it and declined. This just helps us understand how much protection the prison has – the data isn’t used for any other </a:t>
            </a:r>
            <a:r>
              <a:rPr lang="en-GB" sz="1300" dirty="0" smtClean="0">
                <a:latin typeface="Arial" panose="020B0604020202020204" pitchFamily="34" charset="0"/>
                <a:cs typeface="Arial" panose="020B0604020202020204" pitchFamily="34" charset="0"/>
              </a:rPr>
              <a:t>purpose.</a:t>
            </a:r>
            <a:endParaRPr lang="en-GB" sz="1300" dirty="0">
              <a:latin typeface="Arial" panose="020B0604020202020204" pitchFamily="34" charset="0"/>
              <a:cs typeface="Arial" panose="020B0604020202020204" pitchFamily="34" charset="0"/>
            </a:endParaRPr>
          </a:p>
          <a:p>
            <a:r>
              <a:rPr lang="en-US" sz="1700" b="1" dirty="0">
                <a:latin typeface="Arial" panose="020B0604020202020204" pitchFamily="34" charset="0"/>
                <a:cs typeface="Arial" panose="020B0604020202020204" pitchFamily="34" charset="0"/>
              </a:rPr>
              <a:t>Mask wearing</a:t>
            </a:r>
          </a:p>
          <a:p>
            <a:r>
              <a:rPr lang="en-US" sz="1300" dirty="0">
                <a:latin typeface="Arial" panose="020B0604020202020204" pitchFamily="34" charset="0"/>
                <a:cs typeface="Arial" panose="020B0604020202020204" pitchFamily="34" charset="0"/>
              </a:rPr>
              <a:t>Please continue to wear your mask where it is mandated and at other times if it makes you feel more </a:t>
            </a:r>
            <a:r>
              <a:rPr lang="en-US" sz="1300" dirty="0" smtClean="0">
                <a:latin typeface="Arial" panose="020B0604020202020204" pitchFamily="34" charset="0"/>
                <a:cs typeface="Arial" panose="020B0604020202020204" pitchFamily="34" charset="0"/>
              </a:rPr>
              <a:t>comfortable.</a:t>
            </a:r>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Encourage those in prison to wear these when they are asked </a:t>
            </a:r>
            <a:r>
              <a:rPr lang="en-US" sz="1300" dirty="0" smtClean="0">
                <a:latin typeface="Arial" panose="020B0604020202020204" pitchFamily="34" charset="0"/>
                <a:cs typeface="Arial" panose="020B0604020202020204" pitchFamily="34" charset="0"/>
              </a:rPr>
              <a:t>to. </a:t>
            </a:r>
            <a:endParaRPr lang="en-US" sz="1300" dirty="0">
              <a:latin typeface="Arial" panose="020B0604020202020204" pitchFamily="34" charset="0"/>
              <a:cs typeface="Arial" panose="020B0604020202020204" pitchFamily="34" charset="0"/>
            </a:endParaRPr>
          </a:p>
          <a:p>
            <a:endParaRPr lang="en-US" sz="1400" dirty="0"/>
          </a:p>
          <a:p>
            <a:endParaRPr lang="en-US" sz="1400" dirty="0"/>
          </a:p>
        </p:txBody>
      </p:sp>
      <p:sp>
        <p:nvSpPr>
          <p:cNvPr id="6" name="Content Placeholder 2">
            <a:extLst>
              <a:ext uri="{FF2B5EF4-FFF2-40B4-BE49-F238E27FC236}">
                <a16:creationId xmlns:a16="http://schemas.microsoft.com/office/drawing/2014/main" xmlns="" id="{2E7E648F-4638-2648-9CC8-A3964DE4A545}"/>
              </a:ext>
            </a:extLst>
          </p:cNvPr>
          <p:cNvSpPr txBox="1">
            <a:spLocks/>
          </p:cNvSpPr>
          <p:nvPr/>
        </p:nvSpPr>
        <p:spPr>
          <a:xfrm>
            <a:off x="7716154" y="1699017"/>
            <a:ext cx="403322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Arial" panose="020B0604020202020204" pitchFamily="34" charset="0"/>
                <a:cs typeface="Arial" panose="020B0604020202020204" pitchFamily="34" charset="0"/>
              </a:rPr>
              <a:t>Physical distance</a:t>
            </a:r>
          </a:p>
          <a:p>
            <a:r>
              <a:rPr lang="en-US" sz="1200" dirty="0">
                <a:latin typeface="Arial" panose="020B0604020202020204" pitchFamily="34" charset="0"/>
                <a:cs typeface="Arial" panose="020B0604020202020204" pitchFamily="34" charset="0"/>
              </a:rPr>
              <a:t>We need to continue to keep our distance from other people and making sure people in prisons are not mixing in large groups will be a main part of our recovery.</a:t>
            </a:r>
          </a:p>
          <a:p>
            <a:r>
              <a:rPr lang="en-US" sz="1200" dirty="0">
                <a:latin typeface="Arial" panose="020B0604020202020204" pitchFamily="34" charset="0"/>
                <a:cs typeface="Arial" panose="020B0604020202020204" pitchFamily="34" charset="0"/>
              </a:rPr>
              <a:t>But we also need to continue to follow these rules ourselves no matter how hard it </a:t>
            </a:r>
            <a:r>
              <a:rPr lang="en-US" sz="1200" dirty="0" smtClean="0">
                <a:latin typeface="Arial" panose="020B0604020202020204" pitchFamily="34" charset="0"/>
                <a:cs typeface="Arial" panose="020B0604020202020204" pitchFamily="34" charset="0"/>
              </a:rPr>
              <a:t>is. </a:t>
            </a:r>
            <a:endParaRPr lang="en-US" sz="12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Hygiene</a:t>
            </a:r>
          </a:p>
          <a:p>
            <a:r>
              <a:rPr lang="en-US" sz="1200" dirty="0">
                <a:latin typeface="Arial" panose="020B0604020202020204" pitchFamily="34" charset="0"/>
                <a:cs typeface="Arial" panose="020B0604020202020204" pitchFamily="34" charset="0"/>
              </a:rPr>
              <a:t>Always cover your mouth when your cough and throw your tissue in the bin. Avoid touching your face where </a:t>
            </a:r>
            <a:r>
              <a:rPr lang="en-US" sz="1200" dirty="0" smtClean="0">
                <a:latin typeface="Arial" panose="020B0604020202020204" pitchFamily="34" charset="0"/>
                <a:cs typeface="Arial" panose="020B0604020202020204" pitchFamily="34" charset="0"/>
              </a:rPr>
              <a:t>possible.</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This doesn’t just help prevent COVID, it helps prevent other illness from spreading as well</a:t>
            </a:r>
          </a:p>
          <a:p>
            <a:r>
              <a:rPr lang="en-US" sz="1600" b="1" dirty="0">
                <a:latin typeface="Arial" panose="020B0604020202020204" pitchFamily="34" charset="0"/>
                <a:cs typeface="Arial" panose="020B0604020202020204" pitchFamily="34" charset="0"/>
              </a:rPr>
              <a:t>Ventilation </a:t>
            </a:r>
          </a:p>
          <a:p>
            <a:r>
              <a:rPr lang="en-US" sz="1200" dirty="0"/>
              <a:t>As the warmer weather arrives, we should try and open more doors and windows or have meetings outside where </a:t>
            </a:r>
            <a:r>
              <a:rPr lang="en-US" sz="1200" dirty="0" smtClean="0"/>
              <a:t>possible.</a:t>
            </a:r>
            <a:endParaRPr lang="en-US" sz="1200" dirty="0"/>
          </a:p>
          <a:p>
            <a:endParaRPr 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786" y="4635539"/>
            <a:ext cx="1208442" cy="12084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53" y="1724996"/>
            <a:ext cx="1162660" cy="11626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594" y="3146838"/>
            <a:ext cx="1513752" cy="15137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200" y="3474399"/>
            <a:ext cx="1161140" cy="116114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2402" y="1678611"/>
            <a:ext cx="1232825" cy="12328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153" y="5299695"/>
            <a:ext cx="1088571" cy="1088571"/>
          </a:xfrm>
          <a:prstGeom prst="rect">
            <a:avLst/>
          </a:prstGeom>
        </p:spPr>
      </p:pic>
    </p:spTree>
    <p:extLst>
      <p:ext uri="{BB962C8B-B14F-4D97-AF65-F5344CB8AC3E}">
        <p14:creationId xmlns:p14="http://schemas.microsoft.com/office/powerpoint/2010/main" val="326496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B10843-4472-5F4C-9311-A3D842274EA7}"/>
              </a:ext>
            </a:extLst>
          </p:cNvPr>
          <p:cNvSpPr>
            <a:spLocks noGrp="1"/>
          </p:cNvSpPr>
          <p:nvPr>
            <p:ph type="title"/>
          </p:nvPr>
        </p:nvSpPr>
        <p:spPr>
          <a:xfrm>
            <a:off x="446049" y="-6347"/>
            <a:ext cx="11306750" cy="1325563"/>
          </a:xfrm>
        </p:spPr>
        <p:txBody>
          <a:bodyPr/>
          <a:lstStyle/>
          <a:p>
            <a:r>
              <a:rPr lang="en-US" dirty="0"/>
              <a:t>HMPPS recovery priorities </a:t>
            </a:r>
          </a:p>
        </p:txBody>
      </p:sp>
      <p:sp>
        <p:nvSpPr>
          <p:cNvPr id="5" name="TextBox 4">
            <a:extLst>
              <a:ext uri="{FF2B5EF4-FFF2-40B4-BE49-F238E27FC236}">
                <a16:creationId xmlns:a16="http://schemas.microsoft.com/office/drawing/2014/main" xmlns="" id="{D9DE0EE4-28DB-F945-A8B8-A4D3580F9570}"/>
              </a:ext>
            </a:extLst>
          </p:cNvPr>
          <p:cNvSpPr txBox="1"/>
          <p:nvPr/>
        </p:nvSpPr>
        <p:spPr>
          <a:xfrm>
            <a:off x="568576" y="1132617"/>
            <a:ext cx="11087100" cy="369332"/>
          </a:xfrm>
          <a:prstGeom prst="rect">
            <a:avLst/>
          </a:prstGeom>
          <a:solidFill>
            <a:schemeClr val="tx1">
              <a:alpha val="16000"/>
            </a:schemeClr>
          </a:solidFill>
        </p:spPr>
        <p:txBody>
          <a:bodyPr wrap="square" rtlCol="0">
            <a:spAutoFit/>
          </a:bodyPr>
          <a:lstStyle/>
          <a:p>
            <a:r>
              <a:rPr lang="en-US" dirty="0">
                <a:latin typeface="Arial" panose="020B0604020202020204" pitchFamily="34" charset="0"/>
                <a:cs typeface="Arial" panose="020B0604020202020204" pitchFamily="34" charset="0"/>
              </a:rPr>
              <a:t>There are four priorities for recovery that everyone working in the Prison Service will focus on.</a:t>
            </a:r>
          </a:p>
        </p:txBody>
      </p:sp>
      <p:sp>
        <p:nvSpPr>
          <p:cNvPr id="3" name="Rectangle 2"/>
          <p:cNvSpPr/>
          <p:nvPr/>
        </p:nvSpPr>
        <p:spPr>
          <a:xfrm>
            <a:off x="7119950" y="1816469"/>
            <a:ext cx="4835774" cy="3323987"/>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Sentence progression</a:t>
            </a:r>
          </a:p>
          <a:p>
            <a:r>
              <a:rPr lang="en-US" dirty="0">
                <a:latin typeface="Arial" panose="020B0604020202020204" pitchFamily="34" charset="0"/>
                <a:cs typeface="Arial" panose="020B0604020202020204" pitchFamily="34" charset="0"/>
              </a:rPr>
              <a:t>Rehabilitative activities including education and </a:t>
            </a:r>
            <a:r>
              <a:rPr lang="en-US" dirty="0" err="1">
                <a:latin typeface="Arial" panose="020B0604020202020204" pitchFamily="34" charset="0"/>
                <a:cs typeface="Arial" panose="020B0604020202020204" pitchFamily="34" charset="0"/>
              </a:rPr>
              <a:t>OMiC</a:t>
            </a:r>
            <a:r>
              <a:rPr lang="en-US" dirty="0">
                <a:latin typeface="Arial" panose="020B0604020202020204" pitchFamily="34" charset="0"/>
                <a:cs typeface="Arial" panose="020B0604020202020204" pitchFamily="34" charset="0"/>
              </a:rPr>
              <a:t> rollout</a:t>
            </a:r>
          </a:p>
          <a:p>
            <a:r>
              <a:rPr lang="en-US" dirty="0">
                <a:latin typeface="Arial" panose="020B0604020202020204" pitchFamily="34" charset="0"/>
                <a:cs typeface="Arial" panose="020B0604020202020204" pitchFamily="34" charset="0"/>
              </a:rPr>
              <a:t>Ensuring access to transition and resettlement </a:t>
            </a:r>
            <a:r>
              <a:rPr lang="en-US" dirty="0" smtClean="0">
                <a:latin typeface="Arial" panose="020B0604020202020204" pitchFamily="34" charset="0"/>
                <a:cs typeface="Arial" panose="020B0604020202020204" pitchFamily="34" charset="0"/>
              </a:rPr>
              <a:t>support</a:t>
            </a:r>
          </a:p>
          <a:p>
            <a:endParaRPr lang="en-US"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Building the pathway to reform</a:t>
            </a:r>
          </a:p>
          <a:p>
            <a:r>
              <a:rPr lang="en-US" dirty="0">
                <a:latin typeface="Arial" panose="020B0604020202020204" pitchFamily="34" charset="0"/>
                <a:cs typeface="Arial" panose="020B0604020202020204" pitchFamily="34" charset="0"/>
              </a:rPr>
              <a:t>Tacking areas where COVID has disrupted activity</a:t>
            </a:r>
          </a:p>
          <a:p>
            <a:r>
              <a:rPr lang="en-US" dirty="0">
                <a:latin typeface="Arial" panose="020B0604020202020204" pitchFamily="34" charset="0"/>
                <a:cs typeface="Arial" panose="020B0604020202020204" pitchFamily="34" charset="0"/>
              </a:rPr>
              <a:t>Focus on purposeful activities and digital reforms</a:t>
            </a:r>
          </a:p>
        </p:txBody>
      </p:sp>
      <p:sp>
        <p:nvSpPr>
          <p:cNvPr id="7" name="Rectangle 6"/>
          <p:cNvSpPr/>
          <p:nvPr/>
        </p:nvSpPr>
        <p:spPr>
          <a:xfrm>
            <a:off x="1218658" y="1816469"/>
            <a:ext cx="4553496" cy="4662815"/>
          </a:xfrm>
          <a:prstGeom prst="rect">
            <a:avLst/>
          </a:prstGeom>
        </p:spPr>
        <p:txBody>
          <a:bodyPr wrap="square">
            <a:spAutoFit/>
          </a:bodyPr>
          <a:lstStyle/>
          <a:p>
            <a:pPr>
              <a:lnSpc>
                <a:spcPct val="110000"/>
              </a:lnSpc>
            </a:pPr>
            <a:r>
              <a:rPr lang="en-GB" sz="2400" b="1" dirty="0">
                <a:latin typeface="Arial" panose="020B0604020202020204" pitchFamily="34" charset="0"/>
                <a:cs typeface="Arial" panose="020B0604020202020204" pitchFamily="34" charset="0"/>
              </a:rPr>
              <a:t>Staff confidence, capability and wellbeing</a:t>
            </a:r>
          </a:p>
          <a:p>
            <a:pPr>
              <a:lnSpc>
                <a:spcPct val="110000"/>
              </a:lnSpc>
            </a:pPr>
            <a:r>
              <a:rPr lang="en-GB" dirty="0">
                <a:latin typeface="Arial" panose="020B0604020202020204" pitchFamily="34" charset="0"/>
                <a:cs typeface="Arial" panose="020B0604020202020204" pitchFamily="34" charset="0"/>
              </a:rPr>
              <a:t>Build on existing wellbeing strategies to reduce fatigue, support staff confidence, provide development and training and increase </a:t>
            </a:r>
            <a:r>
              <a:rPr lang="en-GB" dirty="0" smtClean="0">
                <a:latin typeface="Arial" panose="020B0604020202020204" pitchFamily="34" charset="0"/>
                <a:cs typeface="Arial" panose="020B0604020202020204" pitchFamily="34" charset="0"/>
              </a:rPr>
              <a:t>wellbeing</a:t>
            </a:r>
            <a:endParaRPr lang="en-GB" dirty="0">
              <a:latin typeface="Arial" panose="020B0604020202020204" pitchFamily="34" charset="0"/>
              <a:cs typeface="Arial" panose="020B0604020202020204" pitchFamily="34" charset="0"/>
            </a:endParaRPr>
          </a:p>
          <a:p>
            <a:pPr>
              <a:lnSpc>
                <a:spcPct val="110000"/>
              </a:lnSpc>
            </a:pPr>
            <a:r>
              <a:rPr lang="en-GB" dirty="0">
                <a:latin typeface="Arial" panose="020B0604020202020204" pitchFamily="34" charset="0"/>
                <a:cs typeface="Arial" panose="020B0604020202020204" pitchFamily="34" charset="0"/>
              </a:rPr>
              <a:t>Ensuring adequate staffing levels to deliver </a:t>
            </a:r>
            <a:r>
              <a:rPr lang="en-GB" dirty="0" smtClean="0">
                <a:latin typeface="Arial" panose="020B0604020202020204" pitchFamily="34" charset="0"/>
                <a:cs typeface="Arial" panose="020B0604020202020204" pitchFamily="34" charset="0"/>
              </a:rPr>
              <a:t>regimes</a:t>
            </a:r>
          </a:p>
          <a:p>
            <a:pPr>
              <a:lnSpc>
                <a:spcPct val="110000"/>
              </a:lnSpc>
            </a:pPr>
            <a:endParaRPr lang="en-GB" dirty="0">
              <a:latin typeface="Arial" panose="020B0604020202020204" pitchFamily="34" charset="0"/>
              <a:cs typeface="Arial" panose="020B0604020202020204" pitchFamily="34" charset="0"/>
            </a:endParaRPr>
          </a:p>
          <a:p>
            <a:pPr>
              <a:lnSpc>
                <a:spcPct val="110000"/>
              </a:lnSpc>
            </a:pPr>
            <a:r>
              <a:rPr lang="en-GB" sz="2400" b="1" dirty="0">
                <a:latin typeface="Arial" panose="020B0604020202020204" pitchFamily="34" charset="0"/>
                <a:cs typeface="Arial" panose="020B0604020202020204" pitchFamily="34" charset="0"/>
              </a:rPr>
              <a:t>Prisoner and child wellbeing </a:t>
            </a:r>
            <a:endParaRPr lang="en-GB" sz="2400" dirty="0">
              <a:latin typeface="Arial" panose="020B0604020202020204" pitchFamily="34" charset="0"/>
              <a:cs typeface="Arial" panose="020B0604020202020204" pitchFamily="34" charset="0"/>
            </a:endParaRPr>
          </a:p>
          <a:p>
            <a:pPr>
              <a:lnSpc>
                <a:spcPct val="110000"/>
              </a:lnSpc>
            </a:pPr>
            <a:r>
              <a:rPr lang="en-GB" dirty="0">
                <a:latin typeface="Arial" panose="020B0604020202020204" pitchFamily="34" charset="0"/>
                <a:cs typeface="Arial" panose="020B0604020202020204" pitchFamily="34" charset="0"/>
              </a:rPr>
              <a:t>Prioritising family contact and making regimes meaningful </a:t>
            </a:r>
          </a:p>
          <a:p>
            <a:pPr>
              <a:lnSpc>
                <a:spcPct val="110000"/>
              </a:lnSpc>
            </a:pPr>
            <a:r>
              <a:rPr lang="en-GB" dirty="0">
                <a:latin typeface="Arial" panose="020B0604020202020204" pitchFamily="34" charset="0"/>
                <a:cs typeface="Arial" panose="020B0604020202020204" pitchFamily="34" charset="0"/>
              </a:rPr>
              <a:t>Focusing on </a:t>
            </a:r>
            <a:r>
              <a:rPr lang="en-GB" dirty="0" err="1" smtClean="0">
                <a:latin typeface="Arial" panose="020B0604020202020204" pitchFamily="34" charset="0"/>
                <a:cs typeface="Arial" panose="020B0604020202020204" pitchFamily="34" charset="0"/>
              </a:rPr>
              <a:t>keywork</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reinforcing rehabilitative culture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28" y="4729162"/>
            <a:ext cx="1090613" cy="1090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8136" y="1706306"/>
            <a:ext cx="1313254" cy="12787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417" y="3700748"/>
            <a:ext cx="853282" cy="89425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1553" y="1999202"/>
            <a:ext cx="968397" cy="735787"/>
          </a:xfrm>
          <a:prstGeom prst="rect">
            <a:avLst/>
          </a:prstGeom>
        </p:spPr>
      </p:pic>
    </p:spTree>
    <p:extLst>
      <p:ext uri="{BB962C8B-B14F-4D97-AF65-F5344CB8AC3E}">
        <p14:creationId xmlns:p14="http://schemas.microsoft.com/office/powerpoint/2010/main" val="185371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C46D88-68B0-0A47-B32E-F6CCCC963B1F}"/>
              </a:ext>
            </a:extLst>
          </p:cNvPr>
          <p:cNvSpPr>
            <a:spLocks noGrp="1"/>
          </p:cNvSpPr>
          <p:nvPr>
            <p:ph type="title"/>
          </p:nvPr>
        </p:nvSpPr>
        <p:spPr>
          <a:xfrm>
            <a:off x="1157249" y="0"/>
            <a:ext cx="6491780" cy="1325563"/>
          </a:xfrm>
        </p:spPr>
        <p:txBody>
          <a:bodyPr/>
          <a:lstStyle/>
          <a:p>
            <a:r>
              <a:rPr lang="en-US" dirty="0"/>
              <a:t>Staff confidence, capability and wellbeing</a:t>
            </a:r>
          </a:p>
        </p:txBody>
      </p:sp>
      <p:sp>
        <p:nvSpPr>
          <p:cNvPr id="3" name="Content Placeholder 2">
            <a:extLst>
              <a:ext uri="{FF2B5EF4-FFF2-40B4-BE49-F238E27FC236}">
                <a16:creationId xmlns:a16="http://schemas.microsoft.com/office/drawing/2014/main" xmlns="" id="{EC344C03-B796-4F42-BA3B-A952148C9ACC}"/>
              </a:ext>
            </a:extLst>
          </p:cNvPr>
          <p:cNvSpPr>
            <a:spLocks noGrp="1"/>
          </p:cNvSpPr>
          <p:nvPr>
            <p:ph sz="half" idx="1"/>
          </p:nvPr>
        </p:nvSpPr>
        <p:spPr>
          <a:xfrm>
            <a:off x="446049" y="1514023"/>
            <a:ext cx="11306750" cy="4705804"/>
          </a:xfrm>
        </p:spPr>
        <p:txBody>
          <a:bodyPr/>
          <a:lstStyle/>
          <a:p>
            <a:r>
              <a:rPr lang="en-US" dirty="0"/>
              <a:t>PLEASE ADD YOUR LOCAL </a:t>
            </a:r>
            <a:r>
              <a:rPr lang="en-US" dirty="0" smtClean="0"/>
              <a:t>REFLECTIONS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6363"/>
            <a:ext cx="1313254" cy="1278712"/>
          </a:xfrm>
          <a:prstGeom prst="rect">
            <a:avLst/>
          </a:prstGeom>
        </p:spPr>
      </p:pic>
    </p:spTree>
    <p:extLst>
      <p:ext uri="{BB962C8B-B14F-4D97-AF65-F5344CB8AC3E}">
        <p14:creationId xmlns:p14="http://schemas.microsoft.com/office/powerpoint/2010/main" val="161440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E107ED-60D9-4C41-AE7D-A9F68295EF23}"/>
              </a:ext>
            </a:extLst>
          </p:cNvPr>
          <p:cNvSpPr>
            <a:spLocks noGrp="1"/>
          </p:cNvSpPr>
          <p:nvPr>
            <p:ph type="title"/>
          </p:nvPr>
        </p:nvSpPr>
        <p:spPr>
          <a:xfrm>
            <a:off x="1215304" y="0"/>
            <a:ext cx="4822637" cy="1325563"/>
          </a:xfrm>
        </p:spPr>
        <p:txBody>
          <a:bodyPr/>
          <a:lstStyle/>
          <a:p>
            <a:r>
              <a:rPr lang="en-US" dirty="0"/>
              <a:t>Prisoner and child wellbeing</a:t>
            </a:r>
          </a:p>
        </p:txBody>
      </p:sp>
      <p:sp>
        <p:nvSpPr>
          <p:cNvPr id="3" name="Content Placeholder 2">
            <a:extLst>
              <a:ext uri="{FF2B5EF4-FFF2-40B4-BE49-F238E27FC236}">
                <a16:creationId xmlns:a16="http://schemas.microsoft.com/office/drawing/2014/main" xmlns="" id="{827D9D11-3E5C-E04E-8B5C-D67203B0EA7C}"/>
              </a:ext>
            </a:extLst>
          </p:cNvPr>
          <p:cNvSpPr>
            <a:spLocks noGrp="1"/>
          </p:cNvSpPr>
          <p:nvPr>
            <p:ph sz="half" idx="1"/>
          </p:nvPr>
        </p:nvSpPr>
        <p:spPr>
          <a:xfrm>
            <a:off x="446049" y="1511074"/>
            <a:ext cx="11306750" cy="4351338"/>
          </a:xfrm>
        </p:spPr>
        <p:txBody>
          <a:bodyPr/>
          <a:lstStyle/>
          <a:p>
            <a:r>
              <a:rPr lang="en-US" dirty="0"/>
              <a:t>PLEASE ADD YOUR LOCAL </a:t>
            </a:r>
            <a:r>
              <a:rPr lang="en-US" dirty="0" smtClean="0"/>
              <a:t>REFLECTIONS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28" y="81869"/>
            <a:ext cx="1090613" cy="1090613"/>
          </a:xfrm>
          <a:prstGeom prst="rect">
            <a:avLst/>
          </a:prstGeom>
        </p:spPr>
      </p:pic>
    </p:spTree>
    <p:extLst>
      <p:ext uri="{BB962C8B-B14F-4D97-AF65-F5344CB8AC3E}">
        <p14:creationId xmlns:p14="http://schemas.microsoft.com/office/powerpoint/2010/main" val="340301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3A957-DD00-A543-8832-9FDBC21C0AC8}"/>
              </a:ext>
            </a:extLst>
          </p:cNvPr>
          <p:cNvSpPr>
            <a:spLocks noGrp="1"/>
          </p:cNvSpPr>
          <p:nvPr>
            <p:ph type="title"/>
          </p:nvPr>
        </p:nvSpPr>
        <p:spPr>
          <a:xfrm>
            <a:off x="1457988" y="0"/>
            <a:ext cx="6056351" cy="1325563"/>
          </a:xfrm>
        </p:spPr>
        <p:txBody>
          <a:bodyPr/>
          <a:lstStyle/>
          <a:p>
            <a:r>
              <a:rPr lang="en-US" dirty="0"/>
              <a:t>Sentence progression</a:t>
            </a:r>
          </a:p>
        </p:txBody>
      </p:sp>
      <p:sp>
        <p:nvSpPr>
          <p:cNvPr id="3" name="Content Placeholder 2">
            <a:extLst>
              <a:ext uri="{FF2B5EF4-FFF2-40B4-BE49-F238E27FC236}">
                <a16:creationId xmlns:a16="http://schemas.microsoft.com/office/drawing/2014/main" xmlns="" id="{659C1D65-DB85-5B42-B42B-25E331EB030C}"/>
              </a:ext>
            </a:extLst>
          </p:cNvPr>
          <p:cNvSpPr>
            <a:spLocks noGrp="1"/>
          </p:cNvSpPr>
          <p:nvPr>
            <p:ph sz="half" idx="1"/>
          </p:nvPr>
        </p:nvSpPr>
        <p:spPr>
          <a:xfrm>
            <a:off x="446049" y="1507901"/>
            <a:ext cx="11306750" cy="4351338"/>
          </a:xfrm>
        </p:spPr>
        <p:txBody>
          <a:bodyPr/>
          <a:lstStyle/>
          <a:p>
            <a:r>
              <a:rPr lang="en-US" dirty="0"/>
              <a:t>PLEASE ADD YOUR LOCAL </a:t>
            </a:r>
            <a:r>
              <a:rPr lang="en-US" dirty="0" smtClean="0"/>
              <a:t>REFLECTIONS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49" y="288540"/>
            <a:ext cx="968397" cy="735787"/>
          </a:xfrm>
          <a:prstGeom prst="rect">
            <a:avLst/>
          </a:prstGeom>
        </p:spPr>
      </p:pic>
    </p:spTree>
    <p:extLst>
      <p:ext uri="{BB962C8B-B14F-4D97-AF65-F5344CB8AC3E}">
        <p14:creationId xmlns:p14="http://schemas.microsoft.com/office/powerpoint/2010/main" val="363353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167D19-DF45-1742-A2FC-021E6D6AC144}"/>
              </a:ext>
            </a:extLst>
          </p:cNvPr>
          <p:cNvSpPr>
            <a:spLocks noGrp="1"/>
          </p:cNvSpPr>
          <p:nvPr>
            <p:ph type="title"/>
          </p:nvPr>
        </p:nvSpPr>
        <p:spPr>
          <a:xfrm>
            <a:off x="1229821" y="-6361"/>
            <a:ext cx="5141951" cy="1325563"/>
          </a:xfrm>
        </p:spPr>
        <p:txBody>
          <a:bodyPr/>
          <a:lstStyle/>
          <a:p>
            <a:r>
              <a:rPr lang="en-US" dirty="0"/>
              <a:t>Building the ‘pathway to reform’ </a:t>
            </a:r>
          </a:p>
        </p:txBody>
      </p:sp>
      <p:sp>
        <p:nvSpPr>
          <p:cNvPr id="3" name="Content Placeholder 2">
            <a:extLst>
              <a:ext uri="{FF2B5EF4-FFF2-40B4-BE49-F238E27FC236}">
                <a16:creationId xmlns:a16="http://schemas.microsoft.com/office/drawing/2014/main" xmlns="" id="{9937983E-6FBB-3641-80ED-12959D6464F5}"/>
              </a:ext>
            </a:extLst>
          </p:cNvPr>
          <p:cNvSpPr>
            <a:spLocks noGrp="1"/>
          </p:cNvSpPr>
          <p:nvPr>
            <p:ph sz="half" idx="1"/>
          </p:nvPr>
        </p:nvSpPr>
        <p:spPr>
          <a:xfrm>
            <a:off x="446049" y="1507887"/>
            <a:ext cx="11306750" cy="4351338"/>
          </a:xfrm>
        </p:spPr>
        <p:txBody>
          <a:bodyPr/>
          <a:lstStyle/>
          <a:p>
            <a:r>
              <a:rPr lang="en-US" dirty="0"/>
              <a:t>PLEASE ADD YOUR LOCAL </a:t>
            </a:r>
            <a:r>
              <a:rPr lang="en-US" dirty="0" smtClean="0"/>
              <a:t>REFLECTIONS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60" y="209292"/>
            <a:ext cx="853282" cy="894256"/>
          </a:xfrm>
          <a:prstGeom prst="rect">
            <a:avLst/>
          </a:prstGeom>
        </p:spPr>
      </p:pic>
    </p:spTree>
    <p:extLst>
      <p:ext uri="{BB962C8B-B14F-4D97-AF65-F5344CB8AC3E}">
        <p14:creationId xmlns:p14="http://schemas.microsoft.com/office/powerpoint/2010/main" val="1105020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MPPS-PowerPoint-template-English [Read-Only]" id="{6D7FCF2B-E2E5-4AAE-8DCC-9578A4BC55DB}" vid="{AB904F3D-6A9C-422B-A49C-622991F9C4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TotalTime>
  <Words>642</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Recovering from COVID</vt:lpstr>
      <vt:lpstr>COVID recovery: the national picture </vt:lpstr>
      <vt:lpstr>Our experience </vt:lpstr>
      <vt:lpstr>Reducing the risk of COVID </vt:lpstr>
      <vt:lpstr>HMPPS recovery priorities </vt:lpstr>
      <vt:lpstr>Staff confidence, capability and wellbeing</vt:lpstr>
      <vt:lpstr>Prisoner and child wellbeing</vt:lpstr>
      <vt:lpstr>Sentence progression</vt:lpstr>
      <vt:lpstr>Building the ‘pathway to reform’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 our initial plams</dc:title>
  <dc:creator>Suzy Talbot</dc:creator>
  <cp:lastModifiedBy>Talbot, Suzy [NOMS]</cp:lastModifiedBy>
  <cp:revision>29</cp:revision>
  <dcterms:created xsi:type="dcterms:W3CDTF">2021-03-29T13:25:36Z</dcterms:created>
  <dcterms:modified xsi:type="dcterms:W3CDTF">2021-04-07T09:48:05Z</dcterms:modified>
</cp:coreProperties>
</file>