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1366" r:id="rId6"/>
    <p:sldId id="1396" r:id="rId7"/>
    <p:sldId id="1410" r:id="rId8"/>
    <p:sldId id="1487" r:id="rId9"/>
    <p:sldId id="1490" r:id="rId10"/>
    <p:sldId id="260" r:id="rId11"/>
    <p:sldId id="1496" r:id="rId12"/>
    <p:sldId id="1497" r:id="rId13"/>
    <p:sldId id="259" r:id="rId14"/>
    <p:sldId id="1498" r:id="rId15"/>
    <p:sldId id="1499" r:id="rId16"/>
    <p:sldId id="149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2DA"/>
    <a:srgbClr val="4D8BA7"/>
    <a:srgbClr val="B58CBD"/>
    <a:srgbClr val="C3E6F5"/>
    <a:srgbClr val="E2D3E5"/>
    <a:srgbClr val="C9DAED"/>
    <a:srgbClr val="8CB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2F440-A489-4AB6-9C6C-5974ADF89D46}" v="72" dt="2020-11-04T17:06:30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659" autoAdjust="0"/>
  </p:normalViewPr>
  <p:slideViewPr>
    <p:cSldViewPr snapToGrid="0">
      <p:cViewPr varScale="1">
        <p:scale>
          <a:sx n="97" d="100"/>
          <a:sy n="97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dgland, Sarah" userId="bf1fd1e7-6232-43e5-be97-8fade54010ec" providerId="ADAL" clId="{75F2F440-A489-4AB6-9C6C-5974ADF89D46}"/>
    <pc:docChg chg="undo custSel addSld delSld modSld">
      <pc:chgData name="Bridgland, Sarah" userId="bf1fd1e7-6232-43e5-be97-8fade54010ec" providerId="ADAL" clId="{75F2F440-A489-4AB6-9C6C-5974ADF89D46}" dt="2020-11-04T17:07:32.104" v="2135" actId="20577"/>
      <pc:docMkLst>
        <pc:docMk/>
      </pc:docMkLst>
      <pc:sldChg chg="addSp delSp modSp add del">
        <pc:chgData name="Bridgland, Sarah" userId="bf1fd1e7-6232-43e5-be97-8fade54010ec" providerId="ADAL" clId="{75F2F440-A489-4AB6-9C6C-5974ADF89D46}" dt="2020-11-04T17:07:32.104" v="2135" actId="20577"/>
        <pc:sldMkLst>
          <pc:docMk/>
          <pc:sldMk cId="2193369869" sldId="1493"/>
        </pc:sldMkLst>
        <pc:spChg chg="mod">
          <ac:chgData name="Bridgland, Sarah" userId="bf1fd1e7-6232-43e5-be97-8fade54010ec" providerId="ADAL" clId="{75F2F440-A489-4AB6-9C6C-5974ADF89D46}" dt="2020-11-04T16:21:37.997" v="1222" actId="20577"/>
          <ac:spMkLst>
            <pc:docMk/>
            <pc:sldMk cId="2193369869" sldId="1493"/>
            <ac:spMk id="2" creationId="{43331335-937B-48B6-9764-8E4839198F8B}"/>
          </ac:spMkLst>
        </pc:spChg>
        <pc:spChg chg="add del">
          <ac:chgData name="Bridgland, Sarah" userId="bf1fd1e7-6232-43e5-be97-8fade54010ec" providerId="ADAL" clId="{75F2F440-A489-4AB6-9C6C-5974ADF89D46}" dt="2020-11-04T15:53:43.679" v="77"/>
          <ac:spMkLst>
            <pc:docMk/>
            <pc:sldMk cId="2193369869" sldId="1493"/>
            <ac:spMk id="9" creationId="{341522C4-2DD1-47DD-9D97-FBE612C78783}"/>
          </ac:spMkLst>
        </pc:spChg>
        <pc:spChg chg="add del mod">
          <ac:chgData name="Bridgland, Sarah" userId="bf1fd1e7-6232-43e5-be97-8fade54010ec" providerId="ADAL" clId="{75F2F440-A489-4AB6-9C6C-5974ADF89D46}" dt="2020-11-04T16:18:30.675" v="945"/>
          <ac:spMkLst>
            <pc:docMk/>
            <pc:sldMk cId="2193369869" sldId="1493"/>
            <ac:spMk id="10" creationId="{57452865-D406-4171-98E8-84469ECBA348}"/>
          </ac:spMkLst>
        </pc:spChg>
        <pc:spChg chg="add del mod">
          <ac:chgData name="Bridgland, Sarah" userId="bf1fd1e7-6232-43e5-be97-8fade54010ec" providerId="ADAL" clId="{75F2F440-A489-4AB6-9C6C-5974ADF89D46}" dt="2020-11-04T16:14:03.358" v="834"/>
          <ac:spMkLst>
            <pc:docMk/>
            <pc:sldMk cId="2193369869" sldId="1493"/>
            <ac:spMk id="11" creationId="{38ABDECE-FE68-42F0-9038-9448C83D1CB9}"/>
          </ac:spMkLst>
        </pc:spChg>
        <pc:spChg chg="add del mod">
          <ac:chgData name="Bridgland, Sarah" userId="bf1fd1e7-6232-43e5-be97-8fade54010ec" providerId="ADAL" clId="{75F2F440-A489-4AB6-9C6C-5974ADF89D46}" dt="2020-11-04T16:21:30.675" v="1202"/>
          <ac:spMkLst>
            <pc:docMk/>
            <pc:sldMk cId="2193369869" sldId="1493"/>
            <ac:spMk id="12" creationId="{E25CCEDB-CD87-4D0C-A722-F49461B5F2BD}"/>
          </ac:spMkLst>
        </pc:spChg>
        <pc:spChg chg="add mod">
          <ac:chgData name="Bridgland, Sarah" userId="bf1fd1e7-6232-43e5-be97-8fade54010ec" providerId="ADAL" clId="{75F2F440-A489-4AB6-9C6C-5974ADF89D46}" dt="2020-11-04T17:07:32.104" v="2135" actId="20577"/>
          <ac:spMkLst>
            <pc:docMk/>
            <pc:sldMk cId="2193369869" sldId="1493"/>
            <ac:spMk id="13" creationId="{022BD894-7253-4AEB-9C29-574402145FF8}"/>
          </ac:spMkLst>
        </pc:spChg>
        <pc:graphicFrameChg chg="mod modGraphic">
          <ac:chgData name="Bridgland, Sarah" userId="bf1fd1e7-6232-43e5-be97-8fade54010ec" providerId="ADAL" clId="{75F2F440-A489-4AB6-9C6C-5974ADF89D46}" dt="2020-11-04T16:48:39.325" v="2055" actId="14734"/>
          <ac:graphicFrameMkLst>
            <pc:docMk/>
            <pc:sldMk cId="2193369869" sldId="1493"/>
            <ac:graphicFrameMk id="7" creationId="{DC233863-AE32-4D29-90D7-42C026A7B54D}"/>
          </ac:graphicFrameMkLst>
        </pc:graphicFrameChg>
        <pc:graphicFrameChg chg="add del mod modGraphic">
          <ac:chgData name="Bridgland, Sarah" userId="bf1fd1e7-6232-43e5-be97-8fade54010ec" providerId="ADAL" clId="{75F2F440-A489-4AB6-9C6C-5974ADF89D46}" dt="2020-11-04T16:51:59.488" v="2077"/>
          <ac:graphicFrameMkLst>
            <pc:docMk/>
            <pc:sldMk cId="2193369869" sldId="1493"/>
            <ac:graphicFrameMk id="8" creationId="{3C24F42D-85D2-4198-8782-7D11998CB73C}"/>
          </ac:graphicFrameMkLst>
        </pc:graphicFrameChg>
        <pc:graphicFrameChg chg="add del">
          <ac:chgData name="Bridgland, Sarah" userId="bf1fd1e7-6232-43e5-be97-8fade54010ec" providerId="ADAL" clId="{75F2F440-A489-4AB6-9C6C-5974ADF89D46}" dt="2020-11-04T17:04:42.425" v="2126"/>
          <ac:graphicFrameMkLst>
            <pc:docMk/>
            <pc:sldMk cId="2193369869" sldId="1493"/>
            <ac:graphicFrameMk id="14" creationId="{C69941B3-F32C-4107-A863-6B285D0BD460}"/>
          </ac:graphicFrameMkLst>
        </pc:graphicFrameChg>
        <pc:graphicFrameChg chg="add del mod">
          <ac:chgData name="Bridgland, Sarah" userId="bf1fd1e7-6232-43e5-be97-8fade54010ec" providerId="ADAL" clId="{75F2F440-A489-4AB6-9C6C-5974ADF89D46}" dt="2020-11-04T17:05:24.670" v="2128"/>
          <ac:graphicFrameMkLst>
            <pc:docMk/>
            <pc:sldMk cId="2193369869" sldId="1493"/>
            <ac:graphicFrameMk id="15" creationId="{E4C68FF6-5300-46CC-8C21-ED0034D2D761}"/>
          </ac:graphicFrameMkLst>
        </pc:graphicFrameChg>
      </pc:sldChg>
      <pc:sldChg chg="addSp delSp modSp">
        <pc:chgData name="Bridgland, Sarah" userId="bf1fd1e7-6232-43e5-be97-8fade54010ec" providerId="ADAL" clId="{75F2F440-A489-4AB6-9C6C-5974ADF89D46}" dt="2020-11-04T16:57:32.339" v="2097" actId="20577"/>
        <pc:sldMkLst>
          <pc:docMk/>
          <pc:sldMk cId="2294348789" sldId="1494"/>
        </pc:sldMkLst>
        <pc:spChg chg="del">
          <ac:chgData name="Bridgland, Sarah" userId="bf1fd1e7-6232-43e5-be97-8fade54010ec" providerId="ADAL" clId="{75F2F440-A489-4AB6-9C6C-5974ADF89D46}" dt="2020-11-04T16:18:50.084" v="948"/>
          <ac:spMkLst>
            <pc:docMk/>
            <pc:sldMk cId="2294348789" sldId="1494"/>
            <ac:spMk id="2" creationId="{49482D82-FB89-4661-8501-A051ACB1C5C1}"/>
          </ac:spMkLst>
        </pc:spChg>
        <pc:spChg chg="del mod">
          <ac:chgData name="Bridgland, Sarah" userId="bf1fd1e7-6232-43e5-be97-8fade54010ec" providerId="ADAL" clId="{75F2F440-A489-4AB6-9C6C-5974ADF89D46}" dt="2020-11-04T16:22:04.002" v="1224"/>
          <ac:spMkLst>
            <pc:docMk/>
            <pc:sldMk cId="2294348789" sldId="1494"/>
            <ac:spMk id="3" creationId="{F68840F4-7984-4B30-805B-4B4C2853AA8C}"/>
          </ac:spMkLst>
        </pc:spChg>
        <pc:spChg chg="add mod">
          <ac:chgData name="Bridgland, Sarah" userId="bf1fd1e7-6232-43e5-be97-8fade54010ec" providerId="ADAL" clId="{75F2F440-A489-4AB6-9C6C-5974ADF89D46}" dt="2020-11-04T16:18:55.720" v="949" actId="1076"/>
          <ac:spMkLst>
            <pc:docMk/>
            <pc:sldMk cId="2294348789" sldId="1494"/>
            <ac:spMk id="4" creationId="{593D1B33-B66E-4AB2-A985-0944CF0981DB}"/>
          </ac:spMkLst>
        </pc:spChg>
        <pc:spChg chg="add del">
          <ac:chgData name="Bridgland, Sarah" userId="bf1fd1e7-6232-43e5-be97-8fade54010ec" providerId="ADAL" clId="{75F2F440-A489-4AB6-9C6C-5974ADF89D46}" dt="2020-11-04T16:41:50.906" v="1910"/>
          <ac:spMkLst>
            <pc:docMk/>
            <pc:sldMk cId="2294348789" sldId="1494"/>
            <ac:spMk id="7" creationId="{C1A83E32-3865-4605-ADC6-F010103C708A}"/>
          </ac:spMkLst>
        </pc:spChg>
        <pc:spChg chg="add mod">
          <ac:chgData name="Bridgland, Sarah" userId="bf1fd1e7-6232-43e5-be97-8fade54010ec" providerId="ADAL" clId="{75F2F440-A489-4AB6-9C6C-5974ADF89D46}" dt="2020-11-04T16:42:33.588" v="1921" actId="1076"/>
          <ac:spMkLst>
            <pc:docMk/>
            <pc:sldMk cId="2294348789" sldId="1494"/>
            <ac:spMk id="8" creationId="{6773478A-1701-4C6A-BF1F-EF400A56047C}"/>
          </ac:spMkLst>
        </pc:spChg>
        <pc:graphicFrameChg chg="add mod modGraphic">
          <ac:chgData name="Bridgland, Sarah" userId="bf1fd1e7-6232-43e5-be97-8fade54010ec" providerId="ADAL" clId="{75F2F440-A489-4AB6-9C6C-5974ADF89D46}" dt="2020-11-04T16:57:32.339" v="2097" actId="20577"/>
          <ac:graphicFrameMkLst>
            <pc:docMk/>
            <pc:sldMk cId="2294348789" sldId="1494"/>
            <ac:graphicFrameMk id="5" creationId="{D98BB3BD-3169-495C-AE8D-625830FEBD07}"/>
          </ac:graphicFrameMkLst>
        </pc:graphicFrameChg>
        <pc:graphicFrameChg chg="add mod modGraphic">
          <ac:chgData name="Bridgland, Sarah" userId="bf1fd1e7-6232-43e5-be97-8fade54010ec" providerId="ADAL" clId="{75F2F440-A489-4AB6-9C6C-5974ADF89D46}" dt="2020-11-04T16:49:23.092" v="2075" actId="20577"/>
          <ac:graphicFrameMkLst>
            <pc:docMk/>
            <pc:sldMk cId="2294348789" sldId="1494"/>
            <ac:graphicFrameMk id="6" creationId="{D1266EC0-6EDC-4022-96A7-5B07E7CEC2D6}"/>
          </ac:graphicFrameMkLst>
        </pc:graphicFrameChg>
      </pc:sldChg>
      <pc:sldChg chg="modSp add del">
        <pc:chgData name="Bridgland, Sarah" userId="bf1fd1e7-6232-43e5-be97-8fade54010ec" providerId="ADAL" clId="{75F2F440-A489-4AB6-9C6C-5974ADF89D46}" dt="2020-11-04T16:45:05.952" v="2029" actId="2696"/>
        <pc:sldMkLst>
          <pc:docMk/>
          <pc:sldMk cId="3909932867" sldId="1495"/>
        </pc:sldMkLst>
        <pc:spChg chg="mod">
          <ac:chgData name="Bridgland, Sarah" userId="bf1fd1e7-6232-43e5-be97-8fade54010ec" providerId="ADAL" clId="{75F2F440-A489-4AB6-9C6C-5974ADF89D46}" dt="2020-11-04T16:43:35.707" v="1973" actId="20577"/>
          <ac:spMkLst>
            <pc:docMk/>
            <pc:sldMk cId="3909932867" sldId="1495"/>
            <ac:spMk id="2" creationId="{DA75625A-BCFE-48F8-BE7B-7CDFDAA133B2}"/>
          </ac:spMkLst>
        </pc:spChg>
        <pc:spChg chg="mod">
          <ac:chgData name="Bridgland, Sarah" userId="bf1fd1e7-6232-43e5-be97-8fade54010ec" providerId="ADAL" clId="{75F2F440-A489-4AB6-9C6C-5974ADF89D46}" dt="2020-11-04T16:43:34.119" v="1972" actId="1076"/>
          <ac:spMkLst>
            <pc:docMk/>
            <pc:sldMk cId="3909932867" sldId="1495"/>
            <ac:spMk id="3" creationId="{898A51EA-8FB2-48E4-A695-C42C04F34A5D}"/>
          </ac:spMkLst>
        </pc:spChg>
        <pc:graphicFrameChg chg="modGraphic">
          <ac:chgData name="Bridgland, Sarah" userId="bf1fd1e7-6232-43e5-be97-8fade54010ec" providerId="ADAL" clId="{75F2F440-A489-4AB6-9C6C-5974ADF89D46}" dt="2020-11-04T16:44:46.336" v="2028" actId="20577"/>
          <ac:graphicFrameMkLst>
            <pc:docMk/>
            <pc:sldMk cId="3909932867" sldId="1495"/>
            <ac:graphicFrameMk id="4" creationId="{2CBB0699-55D3-4A56-84C3-7C544904A21E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E86C5-B1A1-4ABD-A5B8-940CD0C0D0B1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636CE-6E7B-48A3-AE91-2F5785160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1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7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E0CBF3-2A0A-4409-B599-FEFEAF974B8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44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288176-2B70-47E5-9678-5F562D4E7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B1E85D7-0121-4951-9E6A-5AE21281B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657179-7BA0-482F-B658-6BDE1DED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A3BEF2-27F7-4778-B273-B603B393D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18D118-84EA-455B-957B-1E97E6F1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0">
            <a:extLst>
              <a:ext uri="{FF2B5EF4-FFF2-40B4-BE49-F238E27FC236}">
                <a16:creationId xmlns="" xmlns:a16="http://schemas.microsoft.com/office/drawing/2014/main" id="{034E3AE3-A2F9-4EA8-B3C5-5CDB07060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3637" y="5465373"/>
            <a:ext cx="1219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4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FF34AB-8D48-4BE2-99A8-112E0C61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02DCDF9-82D0-4255-B5C0-A08551310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9FDA3B-C697-4720-80BC-F347ECCD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52878F-E178-4C17-9CAC-82E70B22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2A4FF1-DD66-48D7-B0FE-3A5C2297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17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30EE8B4-94AC-4BEC-9573-749931222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9F3A9B-C372-4074-8E60-732506535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C9C59A-9705-4B50-89F0-43C99CA7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3706B5-4D7F-4098-A7E5-93D8334E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6D8AFF-DB3C-45E5-8925-30BDCBAD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85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D6B6C4-96A7-4D2F-B03A-0AEA50F8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A0F28C-90CE-486C-A302-2948774FB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3C8840-1F28-4ACD-A13E-F738BC42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10F758-98C4-4E4B-A8BA-6B7EB10E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69129A-8498-40A9-8EC0-BCE4742A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0">
            <a:extLst>
              <a:ext uri="{FF2B5EF4-FFF2-40B4-BE49-F238E27FC236}">
                <a16:creationId xmlns="" xmlns:a16="http://schemas.microsoft.com/office/drawing/2014/main" id="{522E90B5-8B29-499C-97D2-0CBFC06D3C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3637" y="5465373"/>
            <a:ext cx="1219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67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029D5E-E8E4-489E-A2CC-CBFA0DFA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BE4F4F-D9E9-45E4-AC0E-632D8AFB6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95C0E0-343A-4017-8FB8-005CAEA75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CDA771-DC00-489B-98EB-74DE84071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AAB4EC-1301-4DBB-9F8E-788E9DFD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0">
            <a:extLst>
              <a:ext uri="{FF2B5EF4-FFF2-40B4-BE49-F238E27FC236}">
                <a16:creationId xmlns="" xmlns:a16="http://schemas.microsoft.com/office/drawing/2014/main" id="{74B4611E-FCB3-47D2-B263-C7406EAB4F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3637" y="5465373"/>
            <a:ext cx="1219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33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5B26DE-97F3-465D-990F-96E0A80FF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ACE784-24EC-4284-A503-74D938E6A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823FDF4-3139-40E1-9E33-1BDF12573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53CB839-5611-4F34-BB31-A85B73F3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8DA0845-0540-4980-8F2A-70D09D67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DB78B06-E6AE-4419-8298-3F7EF9DCB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4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4E8F5B-0DD9-4E20-8429-35EEC46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017A14-1196-4322-873D-B31E20FEC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F13181D-E4BC-4222-8708-BFC4248B8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9948E10-F32A-4F58-B6F0-6E7FD3566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966B7A7-2025-40A8-9457-496FF95F2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B848F2B-0405-4ACB-A7D0-F3779296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AD7E519-A546-413E-8378-173B9058C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ACDCBCC-0898-4731-BA74-B479055E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7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4F115C-16F8-4054-BE11-EF7F5251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3FF95FB-E192-4AD9-B7C9-6BE667FC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C3BF6F2-3A1F-4D12-B404-966A9340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5D7EB05-FD8A-473F-AC44-C7A162B44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67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F434BB3-0DAC-4F2F-8A9E-3CEF329C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B6E457-D144-48FD-AD4C-D3EE20FA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24471C-DD1B-486C-A6F1-D83433A7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2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3C153C-664E-4258-AB1B-BF18D95D2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7285B5-5AFA-4ED7-A4A3-42D303C35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6A8C12-065A-4569-80FB-35F777DC9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22F53B-11DC-46D9-B77C-B6E78F4C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91E790-A8A1-4846-B1DF-1D07FE43E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1A8C1C-AFF9-4DFE-BB52-C23680A5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13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9D1F00-86DF-4EF7-B846-A3180B370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6D0E6C3-AA12-4A7E-B65C-AA799E411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922BC57-5E71-4146-892C-BCB08B771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CCA09B-B470-48A1-A00C-CD6065EC4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D62CA35-6B7A-42B9-BF58-8FC8331B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8204631-86E9-415F-85B4-D90BAF29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9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E1CD14B-BC7E-4F0D-85CC-77AB6C87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0ABB87-1970-4BF8-A92E-D62C19A43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3BD72A-8B2E-4824-A9E7-33DC6E2B0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7E9D-54F0-4E45-A0F8-7607C45338F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EB694A-4E30-4C27-9209-B2AD0E824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AF7A47-7CC7-4C11-B534-4EC596589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0E71-C4EC-42AA-951B-69E4D6EE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2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noms.gsi.gov.uk/__data/assets/pdf_file/0005/897089/Evidence-Summary-Effective-Communication-09.11.16.pdf" TargetMode="External"/><Relationship Id="rId2" Type="http://schemas.openxmlformats.org/officeDocument/2006/relationships/hyperlink" Target="https://intranet.noms.gsi.gov.uk/__data/assets/pdf_file/0010/897112/Evidence-Summary-Procedural-Justice-07.02.19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@justice.gov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27" Type="http://schemas.openxmlformats.org/officeDocument/2006/relationships/image" Target="../media/image26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noms.gsi.gov.uk/support/safety/procedural-justi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EDC237-E852-45E7-9696-958020A35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420" y="1203999"/>
            <a:ext cx="9144000" cy="23876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we can help to keep people safe through social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istancing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3342" y="5656371"/>
            <a:ext cx="5498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ointly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produced by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Health &amp; Social Care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artnerships Team and the Evidence-based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ractice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eam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1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CD14F2-0688-4D87-AAAA-E90DF2A0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295"/>
            <a:ext cx="11526672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EAST: Easy, Attractive, Social,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 Timely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AAF6EC-4D8A-4A87-8F76-ACF950197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26A2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</a:t>
            </a:r>
            <a:r>
              <a:rPr lang="en-GB" dirty="0">
                <a:solidFill>
                  <a:srgbClr val="26A2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make it as hassle-free as possible to do. </a:t>
            </a: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965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attract people’s attention to the behaviour you want them to engage in, and reward it. More people adhere than don’t!!</a:t>
            </a: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26A2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people are heavily influenced by their peers, so let them know that most people are doing the right thing. </a:t>
            </a:r>
          </a:p>
          <a:p>
            <a:endParaRPr lang="en-GB" sz="1100" dirty="0">
              <a:solidFill>
                <a:srgbClr val="965C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965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Timely</a:t>
            </a:r>
            <a:r>
              <a:rPr lang="en-GB" dirty="0">
                <a:solidFill>
                  <a:srgbClr val="965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people are greatly influenced by the here and now. Focus on immediate costs and rewards.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DC233863-AE32-4D29-90D7-42C026A7B54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25339" y="1583334"/>
          <a:ext cx="6591300" cy="4726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858">
                  <a:extLst>
                    <a:ext uri="{9D8B030D-6E8A-4147-A177-3AD203B41FA5}">
                      <a16:colId xmlns:a16="http://schemas.microsoft.com/office/drawing/2014/main" xmlns="" val="511246425"/>
                    </a:ext>
                  </a:extLst>
                </a:gridCol>
                <a:gridCol w="5537982">
                  <a:extLst>
                    <a:ext uri="{9D8B030D-6E8A-4147-A177-3AD203B41FA5}">
                      <a16:colId xmlns:a16="http://schemas.microsoft.com/office/drawing/2014/main" xmlns="" val="1120467401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xmlns="" val="1567336652"/>
                    </a:ext>
                  </a:extLst>
                </a:gridCol>
              </a:tblGrid>
              <a:tr h="354822">
                <a:tc>
                  <a:txBody>
                    <a:bodyPr/>
                    <a:lstStyle/>
                    <a:p>
                      <a:r>
                        <a:rPr lang="en-GB" sz="1200" dirty="0"/>
                        <a:t>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EASY: </a:t>
                      </a:r>
                      <a:r>
                        <a:rPr lang="en-GB" sz="1800" b="1" dirty="0"/>
                        <a:t>Reduce the hassle and make it simple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RAG*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216128"/>
                  </a:ext>
                </a:extLst>
              </a:tr>
              <a:tr h="502665">
                <a:tc>
                  <a:txBody>
                    <a:bodyPr/>
                    <a:lstStyle/>
                    <a:p>
                      <a:r>
                        <a:rPr lang="en-GB" sz="1400" dirty="0"/>
                        <a:t>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floor markings, signs and posters are in the right places and constantly updated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1940236"/>
                  </a:ext>
                </a:extLst>
              </a:tr>
              <a:tr h="502665">
                <a:tc>
                  <a:txBody>
                    <a:bodyPr/>
                    <a:lstStyle/>
                    <a:p>
                      <a:r>
                        <a:rPr lang="en-GB" sz="1400" dirty="0"/>
                        <a:t>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 washing/sanitiser stations everywhere, cleaned regularly and as nice as possible to use (e.g. enough paper towels)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5781129"/>
                  </a:ext>
                </a:extLst>
              </a:tr>
              <a:tr h="354822">
                <a:tc>
                  <a:txBody>
                    <a:bodyPr/>
                    <a:lstStyle/>
                    <a:p>
                      <a:r>
                        <a:rPr lang="en-GB" sz="1400" dirty="0"/>
                        <a:t>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Masks available in key places (reception, wing offices)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4882274"/>
                  </a:ext>
                </a:extLst>
              </a:tr>
              <a:tr h="354822">
                <a:tc>
                  <a:txBody>
                    <a:bodyPr/>
                    <a:lstStyle/>
                    <a:p>
                      <a:r>
                        <a:rPr lang="en-GB" sz="1400" dirty="0"/>
                        <a:t>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Scenarios for queuing avoided where possible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7898829"/>
                  </a:ext>
                </a:extLst>
              </a:tr>
              <a:tr h="376618">
                <a:tc>
                  <a:txBody>
                    <a:bodyPr/>
                    <a:lstStyle/>
                    <a:p>
                      <a:r>
                        <a:rPr lang="en-GB" sz="1400" dirty="0"/>
                        <a:t>E5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One-way systems in place and realistic (e.g. not overly burdensome)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9851370"/>
                  </a:ext>
                </a:extLst>
              </a:tr>
              <a:tr h="354822">
                <a:tc>
                  <a:txBody>
                    <a:bodyPr/>
                    <a:lstStyle/>
                    <a:p>
                      <a:r>
                        <a:rPr lang="en-GB" sz="1400" dirty="0"/>
                        <a:t>E6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Plastic screens in static areas (e.g. reception, canteen)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5979139"/>
                  </a:ext>
                </a:extLst>
              </a:tr>
              <a:tr h="354822">
                <a:tc>
                  <a:txBody>
                    <a:bodyPr/>
                    <a:lstStyle/>
                    <a:p>
                      <a:r>
                        <a:rPr lang="en-GB" sz="1400" dirty="0"/>
                        <a:t>E7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Excessive furniture removed, or screened off if cannot 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9942675"/>
                  </a:ext>
                </a:extLst>
              </a:tr>
              <a:tr h="581536">
                <a:tc>
                  <a:txBody>
                    <a:bodyPr/>
                    <a:lstStyle/>
                    <a:p>
                      <a:r>
                        <a:rPr lang="en-GB" sz="1400" dirty="0"/>
                        <a:t>E8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roles considered for staggered or flexible start/finish times to reduce back logs on entry and exit. Discuss proposals with staff rep groups.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0173881"/>
                  </a:ext>
                </a:extLst>
              </a:tr>
              <a:tr h="531696">
                <a:tc>
                  <a:txBody>
                    <a:bodyPr/>
                    <a:lstStyle/>
                    <a:p>
                      <a:r>
                        <a:rPr lang="en-GB" sz="1400" dirty="0"/>
                        <a:t>E9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Areas where distancing is not possible are marked, including the agreed alternatives for what to do (e.g. turn to the wall in corridors, wear masks)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0606676"/>
                  </a:ext>
                </a:extLst>
              </a:tr>
              <a:tr h="371805">
                <a:tc>
                  <a:txBody>
                    <a:bodyPr/>
                    <a:lstStyle/>
                    <a:p>
                      <a:r>
                        <a:rPr lang="en-GB" sz="1200" dirty="0"/>
                        <a:t>E10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understanding of guidance checked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2718985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xmlns="" id="{3C24F42D-85D2-4198-8782-7D11998CB73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905186" y="1583334"/>
          <a:ext cx="5161475" cy="3489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844">
                  <a:extLst>
                    <a:ext uri="{9D8B030D-6E8A-4147-A177-3AD203B41FA5}">
                      <a16:colId xmlns:a16="http://schemas.microsoft.com/office/drawing/2014/main" xmlns="" val="511246425"/>
                    </a:ext>
                  </a:extLst>
                </a:gridCol>
                <a:gridCol w="3932223">
                  <a:extLst>
                    <a:ext uri="{9D8B030D-6E8A-4147-A177-3AD203B41FA5}">
                      <a16:colId xmlns:a16="http://schemas.microsoft.com/office/drawing/2014/main" xmlns="" val="1120467401"/>
                    </a:ext>
                  </a:extLst>
                </a:gridCol>
                <a:gridCol w="735408">
                  <a:extLst>
                    <a:ext uri="{9D8B030D-6E8A-4147-A177-3AD203B41FA5}">
                      <a16:colId xmlns:a16="http://schemas.microsoft.com/office/drawing/2014/main" xmlns="" val="1567336652"/>
                    </a:ext>
                  </a:extLst>
                </a:gridCol>
              </a:tblGrid>
              <a:tr h="2567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ATTRACTIVE: </a:t>
                      </a:r>
                      <a:r>
                        <a:rPr lang="en-GB" sz="1800" b="1" dirty="0"/>
                        <a:t>Draw attention to what you want people to do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RAG*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216128"/>
                  </a:ext>
                </a:extLst>
              </a:tr>
              <a:tr h="3883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  <a:cs typeface="Calibri" panose="020F0502020204030204" pitchFamily="34" charset="0"/>
                        </a:rPr>
                        <a:t>Signs are big, bold and in the right 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1940236"/>
                  </a:ext>
                </a:extLst>
              </a:tr>
              <a:tr h="3883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  <a:cs typeface="Calibri" panose="020F0502020204030204" pitchFamily="34" charset="0"/>
                        </a:rPr>
                        <a:t>Memorable phrases/ gestures used as reminders to keep a distance (ask staff to come up with these)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5781129"/>
                  </a:ext>
                </a:extLst>
              </a:tr>
              <a:tr h="3883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  <a:cs typeface="Calibri" panose="020F0502020204030204" pitchFamily="34" charset="0"/>
                        </a:rPr>
                        <a:t>Verbal praise is frequently given when people comply, so it becomes a norm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4882274"/>
                  </a:ext>
                </a:extLst>
              </a:tr>
              <a:tr h="3883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  <a:cs typeface="Calibri" panose="020F0502020204030204" pitchFamily="34" charset="0"/>
                        </a:rPr>
                        <a:t>Rewards are used. </a:t>
                      </a:r>
                      <a:r>
                        <a:rPr lang="en-GB" sz="1400" i="1" dirty="0">
                          <a:latin typeface="+mn-lt"/>
                          <a:cs typeface="Calibri" panose="020F0502020204030204" pitchFamily="34" charset="0"/>
                        </a:rPr>
                        <a:t>Note that people often comply due to civic duty and financial rewards can backfire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7898829"/>
                  </a:ext>
                </a:extLst>
              </a:tr>
              <a:tr h="3883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A5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  <a:cs typeface="Calibri" panose="020F0502020204030204" pitchFamily="34" charset="0"/>
                        </a:rPr>
                        <a:t>Staff are given permission to remind each other politely to social distance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9851370"/>
                  </a:ext>
                </a:extLst>
              </a:tr>
              <a:tr h="3883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A6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</a:rPr>
                        <a:t>Messages are kept simple and consistent</a:t>
                      </a:r>
                      <a:endParaRPr lang="en-GB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597913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22BD894-7253-4AEB-9C29-574402145FF8}"/>
              </a:ext>
            </a:extLst>
          </p:cNvPr>
          <p:cNvSpPr txBox="1"/>
          <p:nvPr/>
        </p:nvSpPr>
        <p:spPr>
          <a:xfrm>
            <a:off x="6905186" y="5197575"/>
            <a:ext cx="46212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RAG ratings are for internal use to help identify areas that need attention.</a:t>
            </a:r>
          </a:p>
          <a:p>
            <a:endParaRPr lang="en-GB" sz="1600" i="1" dirty="0"/>
          </a:p>
          <a:p>
            <a:endParaRPr lang="en-GB" sz="1600" i="1" dirty="0">
              <a:solidFill>
                <a:srgbClr val="FF0000"/>
              </a:solidFill>
            </a:endParaRPr>
          </a:p>
          <a:p>
            <a:endParaRPr lang="en-GB" sz="16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26394A84-9F68-44AB-9D4D-F70FD3D59B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219581"/>
              </p:ext>
            </p:extLst>
          </p:nvPr>
        </p:nvGraphicFramePr>
        <p:xfrm>
          <a:off x="10795831" y="677415"/>
          <a:ext cx="914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showAsIcon="1" r:id="rId3" imgW="914400" imgH="781200" progId="Excel.Sheet.12">
                  <p:embed/>
                </p:oleObj>
              </mc:Choice>
              <mc:Fallback>
                <p:oleObj name="Worksheet" showAsIcon="1" r:id="rId3" imgW="914400" imgH="781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831" y="677415"/>
                        <a:ext cx="914400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xmlns="" id="{593D1B33-B66E-4AB2-A985-0944CF0981DB}"/>
              </a:ext>
            </a:extLst>
          </p:cNvPr>
          <p:cNvSpPr txBox="1">
            <a:spLocks/>
          </p:cNvSpPr>
          <p:nvPr/>
        </p:nvSpPr>
        <p:spPr>
          <a:xfrm>
            <a:off x="632389" y="277301"/>
            <a:ext cx="107214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 checklist for making it </a:t>
            </a:r>
            <a:r>
              <a:rPr lang="en-GB" sz="2800" b="1" i="1" dirty="0">
                <a:solidFill>
                  <a:srgbClr val="26A2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Easy, </a:t>
            </a:r>
            <a:r>
              <a:rPr lang="en-GB" sz="2800" b="1" i="1" dirty="0">
                <a:solidFill>
                  <a:srgbClr val="965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Attractive, </a:t>
            </a:r>
            <a:r>
              <a:rPr lang="en-GB" sz="2800" b="1" i="1" dirty="0">
                <a:solidFill>
                  <a:srgbClr val="26A2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800" b="1" i="1" dirty="0">
                <a:solidFill>
                  <a:srgbClr val="965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Timely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for staff to comply with social distancing in prisons 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Use this checklist to ensure your prison is taken all possible actions, also available in Excel (click icon) </a:t>
            </a:r>
          </a:p>
          <a:p>
            <a:pPr algn="ctr"/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335812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xmlns="" id="{D98BB3BD-3169-495C-AE8D-625830FEBD0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1592" y="1292121"/>
          <a:ext cx="6591300" cy="482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499">
                  <a:extLst>
                    <a:ext uri="{9D8B030D-6E8A-4147-A177-3AD203B41FA5}">
                      <a16:colId xmlns:a16="http://schemas.microsoft.com/office/drawing/2014/main" xmlns="" val="511246425"/>
                    </a:ext>
                  </a:extLst>
                </a:gridCol>
                <a:gridCol w="5590903">
                  <a:extLst>
                    <a:ext uri="{9D8B030D-6E8A-4147-A177-3AD203B41FA5}">
                      <a16:colId xmlns:a16="http://schemas.microsoft.com/office/drawing/2014/main" xmlns="" val="1120467401"/>
                    </a:ext>
                  </a:extLst>
                </a:gridCol>
                <a:gridCol w="532898">
                  <a:extLst>
                    <a:ext uri="{9D8B030D-6E8A-4147-A177-3AD203B41FA5}">
                      <a16:colId xmlns:a16="http://schemas.microsoft.com/office/drawing/2014/main" xmlns="" val="1567336652"/>
                    </a:ext>
                  </a:extLst>
                </a:gridCol>
              </a:tblGrid>
              <a:tr h="3584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SOCIAL: Use the power of role models, peers &amp;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216128"/>
                  </a:ext>
                </a:extLst>
              </a:tr>
              <a:tr h="507860">
                <a:tc>
                  <a:txBody>
                    <a:bodyPr/>
                    <a:lstStyle/>
                    <a:p>
                      <a:r>
                        <a:rPr lang="en-GB" sz="1400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Influencers are asked to role-model and encourage compliance (or you work to understand why they are not compliant and change behaviour)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1940236"/>
                  </a:ext>
                </a:extLst>
              </a:tr>
              <a:tr h="358490">
                <a:tc>
                  <a:txBody>
                    <a:bodyPr/>
                    <a:lstStyle/>
                    <a:p>
                      <a:r>
                        <a:rPr lang="en-GB" sz="1400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Social networks help get messages out. E.g. staff networks, sports 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5781129"/>
                  </a:ext>
                </a:extLst>
              </a:tr>
              <a:tr h="507860">
                <a:tc>
                  <a:txBody>
                    <a:bodyPr/>
                    <a:lstStyle/>
                    <a:p>
                      <a:r>
                        <a:rPr lang="en-GB" sz="1400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Staff know how they can raise concerns with any new requirements, and this system is simple, accessible and actioned with feedback.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855928"/>
                  </a:ext>
                </a:extLst>
              </a:tr>
              <a:tr h="358490">
                <a:tc>
                  <a:txBody>
                    <a:bodyPr/>
                    <a:lstStyle/>
                    <a:p>
                      <a:r>
                        <a:rPr lang="en-GB" sz="1400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Behaviours are modelled by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4882274"/>
                  </a:ext>
                </a:extLst>
              </a:tr>
              <a:tr h="358490">
                <a:tc>
                  <a:txBody>
                    <a:bodyPr/>
                    <a:lstStyle/>
                    <a:p>
                      <a:r>
                        <a:rPr lang="en-GB" sz="1400" dirty="0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High expectations are set which creates social norms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7898829"/>
                  </a:ext>
                </a:extLst>
              </a:tr>
              <a:tr h="358490">
                <a:tc>
                  <a:txBody>
                    <a:bodyPr/>
                    <a:lstStyle/>
                    <a:p>
                      <a:r>
                        <a:rPr lang="en-GB" sz="1400" dirty="0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Managers and staff notice non-adherence consistently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9851370"/>
                  </a:ext>
                </a:extLst>
              </a:tr>
              <a:tr h="358490">
                <a:tc>
                  <a:txBody>
                    <a:bodyPr/>
                    <a:lstStyle/>
                    <a:p>
                      <a:r>
                        <a:rPr lang="en-GB" sz="1400" dirty="0"/>
                        <a:t>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Staff asked to make public pledges on how they will keep each other safe </a:t>
                      </a:r>
                      <a:r>
                        <a:rPr lang="en-GB" sz="1400" i="1" dirty="0"/>
                        <a:t>(people more likely to keep up with a behaviour they have committed 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5979139"/>
                  </a:ext>
                </a:extLst>
              </a:tr>
              <a:tr h="507860">
                <a:tc>
                  <a:txBody>
                    <a:bodyPr/>
                    <a:lstStyle/>
                    <a:p>
                      <a:r>
                        <a:rPr lang="en-GB" sz="1400" dirty="0"/>
                        <a:t>S8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People come from a place of concern and not moral high ground (“can I get you a mask” not “why aren’t you wearing a mask”)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9942675"/>
                  </a:ext>
                </a:extLst>
              </a:tr>
              <a:tr h="358490">
                <a:tc>
                  <a:txBody>
                    <a:bodyPr/>
                    <a:lstStyle/>
                    <a:p>
                      <a:r>
                        <a:rPr lang="en-GB" sz="1400" dirty="0"/>
                        <a:t>S9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Personal stories used, or resident writers/artists create personal messages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0173881"/>
                  </a:ext>
                </a:extLst>
              </a:tr>
              <a:tr h="554405">
                <a:tc>
                  <a:txBody>
                    <a:bodyPr/>
                    <a:lstStyle/>
                    <a:p>
                      <a:r>
                        <a:rPr lang="en-GB" sz="1400" dirty="0"/>
                        <a:t>S10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Alternative ways offered for people to socialise. e.g. socially distanced chairs in an outside break area.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0606676"/>
                  </a:ext>
                </a:extLst>
              </a:tr>
            </a:tbl>
          </a:graphicData>
        </a:graphic>
      </p:graphicFrame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xmlns="" id="{D1266EC0-6EDC-4022-96A7-5B07E7CEC2D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898151" y="1292121"/>
          <a:ext cx="5084298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60">
                  <a:extLst>
                    <a:ext uri="{9D8B030D-6E8A-4147-A177-3AD203B41FA5}">
                      <a16:colId xmlns:a16="http://schemas.microsoft.com/office/drawing/2014/main" xmlns="" val="511246425"/>
                    </a:ext>
                  </a:extLst>
                </a:gridCol>
                <a:gridCol w="3873426">
                  <a:extLst>
                    <a:ext uri="{9D8B030D-6E8A-4147-A177-3AD203B41FA5}">
                      <a16:colId xmlns:a16="http://schemas.microsoft.com/office/drawing/2014/main" xmlns="" val="1120467401"/>
                    </a:ext>
                  </a:extLst>
                </a:gridCol>
                <a:gridCol w="724412">
                  <a:extLst>
                    <a:ext uri="{9D8B030D-6E8A-4147-A177-3AD203B41FA5}">
                      <a16:colId xmlns:a16="http://schemas.microsoft.com/office/drawing/2014/main" xmlns="" val="1567336652"/>
                    </a:ext>
                  </a:extLst>
                </a:gridCol>
              </a:tblGrid>
              <a:tr h="2567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TIMELY: Prompt at the right time and help people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RAG*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216128"/>
                  </a:ext>
                </a:extLst>
              </a:tr>
              <a:tr h="3883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Comms go out at optimal times. E.g. a text message reminder before people arrive on their shift, or before a weekend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1940236"/>
                  </a:ext>
                </a:extLst>
              </a:tr>
              <a:tr h="3883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Messages are in places where people tend to adhere/not adhere (e.g. hand washing posters in toilets and kitchens; distancing messages in break rooms/the Gate/tight spots)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5781129"/>
                  </a:ext>
                </a:extLst>
              </a:tr>
              <a:tr h="3883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400" dirty="0"/>
                        <a:t>Staff encouraged to “plan ahead” for how they will keep safe </a:t>
                      </a:r>
                      <a:r>
                        <a:rPr lang="en-GB" sz="1400" i="1" dirty="0"/>
                        <a:t>(good intentions often go out the window in the moment)</a:t>
                      </a:r>
                      <a:r>
                        <a:rPr lang="en-GB" sz="1400" dirty="0"/>
                        <a:t>- e.g. in this meeting we are going to stand apart, open windows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488227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773478A-1701-4C6A-BF1F-EF400A56047C}"/>
              </a:ext>
            </a:extLst>
          </p:cNvPr>
          <p:cNvSpPr/>
          <p:nvPr/>
        </p:nvSpPr>
        <p:spPr>
          <a:xfrm>
            <a:off x="6820192" y="4713203"/>
            <a:ext cx="5240215" cy="12448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For more information on encouraging compliance, 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follow the links below: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Procedural Justice principles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Effective Communication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1400" i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Covid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19 communicating with young adults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93D1B33-B66E-4AB2-A985-0944CF0981DB}"/>
              </a:ext>
            </a:extLst>
          </p:cNvPr>
          <p:cNvSpPr txBox="1">
            <a:spLocks/>
          </p:cNvSpPr>
          <p:nvPr/>
        </p:nvSpPr>
        <p:spPr>
          <a:xfrm>
            <a:off x="632389" y="277301"/>
            <a:ext cx="107214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 checklist for making it </a:t>
            </a:r>
            <a:r>
              <a:rPr lang="en-GB" sz="2800" b="1" i="1" dirty="0">
                <a:solidFill>
                  <a:srgbClr val="26A2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Easy, </a:t>
            </a:r>
            <a:r>
              <a:rPr lang="en-GB" sz="2800" b="1" i="1" dirty="0">
                <a:solidFill>
                  <a:srgbClr val="965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Attractive, </a:t>
            </a:r>
            <a:r>
              <a:rPr lang="en-GB" sz="2800" b="1" i="1" dirty="0">
                <a:solidFill>
                  <a:srgbClr val="26A2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800" b="1" i="1" dirty="0">
                <a:solidFill>
                  <a:srgbClr val="965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Timely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for staff to comply with social distancing in prisons 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84751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BBF39C-8183-4CFC-9F21-570C3AB021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754" y="5564777"/>
            <a:ext cx="5146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more information, please contact: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health@justice.gov.uk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57C7D-65C0-4F5C-AFBC-C37706796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is a coronavirus?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9098BEB-140A-4285-A96A-A5AD2D1A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0488" y="6308726"/>
            <a:ext cx="8028000" cy="549275"/>
          </a:xfrm>
        </p:spPr>
        <p:txBody>
          <a:bodyPr/>
          <a:lstStyle/>
          <a:p>
            <a:pPr>
              <a:defRPr/>
            </a:pPr>
            <a:r>
              <a:rPr lang="en-GB" dirty="0"/>
              <a:t>COVID-19 and Prisons and other secure settings July 2020: PHE London</a:t>
            </a:r>
            <a:endParaRPr lang="en-US" dirty="0"/>
          </a:p>
        </p:txBody>
      </p:sp>
      <p:pic>
        <p:nvPicPr>
          <p:cNvPr id="11" name="Picture 2" descr="This scientist hopes to test coronavirus drugs on animals in ...">
            <a:extLst>
              <a:ext uri="{FF2B5EF4-FFF2-40B4-BE49-F238E27FC236}">
                <a16:creationId xmlns="" xmlns:a16="http://schemas.microsoft.com/office/drawing/2014/main" id="{149D5747-049F-44DD-9933-D793F72C9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88515" y="1548539"/>
            <a:ext cx="5379155" cy="30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4B9704F-040E-4E57-A56B-26981A3A35EB}"/>
              </a:ext>
            </a:extLst>
          </p:cNvPr>
          <p:cNvSpPr txBox="1"/>
          <p:nvPr/>
        </p:nvSpPr>
        <p:spPr>
          <a:xfrm>
            <a:off x="838200" y="1859339"/>
            <a:ext cx="61218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name for a family of viruses.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196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</a:t>
            </a:r>
            <a:r>
              <a:rPr lang="en-GB" sz="2000" b="1" dirty="0">
                <a:solidFill>
                  <a:srgbClr val="3196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2000" dirty="0">
                <a:solidFill>
                  <a:srgbClr val="3196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crown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around them – hence </a:t>
            </a:r>
            <a:r>
              <a:rPr lang="en-GB" sz="2000" i="1" dirty="0">
                <a:solidFill>
                  <a:srgbClr val="3196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virus.</a:t>
            </a:r>
          </a:p>
          <a:p>
            <a:endParaRPr lang="en-GB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Known about since 1930s.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Mainly causes lung (respiratory) diseases.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2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AFC190-2C5C-4438-A76E-141557DA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you get it?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056659-08AC-4C04-ACF9-A9229CFD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COVID-19 and Prisons and other secure settings July 2020: PHE London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8792DD2-C0B0-4FF7-BA31-6CFC0362CD5A}"/>
              </a:ext>
            </a:extLst>
          </p:cNvPr>
          <p:cNvSpPr txBox="1"/>
          <p:nvPr/>
        </p:nvSpPr>
        <p:spPr>
          <a:xfrm>
            <a:off x="2086702" y="4004010"/>
            <a:ext cx="2495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Airborne droplets or infected body fluids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="" xmlns:a16="http://schemas.microsoft.com/office/drawing/2014/main" id="{CB101275-0F92-406A-B5E2-EC044AEF8F61}"/>
              </a:ext>
            </a:extLst>
          </p:cNvPr>
          <p:cNvCxnSpPr>
            <a:cxnSpLocks/>
            <a:stCxn id="3074" idx="3"/>
            <a:endCxn id="11" idx="1"/>
          </p:cNvCxnSpPr>
          <p:nvPr/>
        </p:nvCxnSpPr>
        <p:spPr>
          <a:xfrm>
            <a:off x="3995169" y="3208793"/>
            <a:ext cx="2429481" cy="1707018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 descr="https://static.thenounproject.com/png/649-200.png">
            <a:extLst>
              <a:ext uri="{FF2B5EF4-FFF2-40B4-BE49-F238E27FC236}">
                <a16:creationId xmlns="" xmlns:a16="http://schemas.microsoft.com/office/drawing/2014/main" id="{D516540D-C18E-437A-8C46-795D842A2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649" y="909406"/>
            <a:ext cx="1510756" cy="151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s://static.thenounproject.com/png/2390272-200.png">
            <a:extLst>
              <a:ext uri="{FF2B5EF4-FFF2-40B4-BE49-F238E27FC236}">
                <a16:creationId xmlns="" xmlns:a16="http://schemas.microsoft.com/office/drawing/2014/main" id="{6DF8755D-4001-429C-A909-155735D01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649" y="4086565"/>
            <a:ext cx="1658492" cy="165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20DAAA0-ECA2-449D-953C-C2EE44B3B5E3}"/>
              </a:ext>
            </a:extLst>
          </p:cNvPr>
          <p:cNvSpPr txBox="1"/>
          <p:nvPr/>
        </p:nvSpPr>
        <p:spPr>
          <a:xfrm>
            <a:off x="6624373" y="2556864"/>
            <a:ext cx="1111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26C84B3-C121-4141-8D4A-0AF45D096416}"/>
              </a:ext>
            </a:extLst>
          </p:cNvPr>
          <p:cNvSpPr txBox="1"/>
          <p:nvPr/>
        </p:nvSpPr>
        <p:spPr>
          <a:xfrm>
            <a:off x="5988397" y="5668256"/>
            <a:ext cx="2843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Indirect via surfaces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="" xmlns:a16="http://schemas.microsoft.com/office/drawing/2014/main" id="{C8DA6147-35D4-4EEB-80AD-D71F82B28FCB}"/>
              </a:ext>
            </a:extLst>
          </p:cNvPr>
          <p:cNvCxnSpPr>
            <a:cxnSpLocks/>
            <a:stCxn id="3074" idx="3"/>
            <a:endCxn id="10" idx="1"/>
          </p:cNvCxnSpPr>
          <p:nvPr/>
        </p:nvCxnSpPr>
        <p:spPr>
          <a:xfrm flipV="1">
            <a:off x="3995169" y="1664785"/>
            <a:ext cx="2429481" cy="1544009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4BDF96C-4118-47FD-AAD5-D69C203953E6}"/>
              </a:ext>
            </a:extLst>
          </p:cNvPr>
          <p:cNvSpPr txBox="1"/>
          <p:nvPr/>
        </p:nvSpPr>
        <p:spPr>
          <a:xfrm>
            <a:off x="8383856" y="3394109"/>
            <a:ext cx="160239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Touching </a:t>
            </a:r>
          </a:p>
          <a:p>
            <a:pPr algn="r"/>
            <a:r>
              <a:rPr lang="en-GB" sz="1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face</a:t>
            </a:r>
          </a:p>
        </p:txBody>
      </p:sp>
      <p:cxnSp>
        <p:nvCxnSpPr>
          <p:cNvPr id="63" name="Connector: Curved 62">
            <a:extLst>
              <a:ext uri="{FF2B5EF4-FFF2-40B4-BE49-F238E27FC236}">
                <a16:creationId xmlns="" xmlns:a16="http://schemas.microsoft.com/office/drawing/2014/main" id="{BD8F32F1-43D9-43D0-9895-333AF48F7435}"/>
              </a:ext>
            </a:extLst>
          </p:cNvPr>
          <p:cNvCxnSpPr>
            <a:cxnSpLocks/>
          </p:cNvCxnSpPr>
          <p:nvPr/>
        </p:nvCxnSpPr>
        <p:spPr>
          <a:xfrm flipH="1" flipV="1">
            <a:off x="7935405" y="1541531"/>
            <a:ext cx="896900" cy="4203527"/>
          </a:xfrm>
          <a:prstGeom prst="curvedConnector3">
            <a:avLst>
              <a:gd name="adj1" fmla="val -133811"/>
            </a:avLst>
          </a:prstGeom>
          <a:ln w="28575">
            <a:solidFill>
              <a:schemeClr val="accent3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static.thenounproject.com/png/1352300-200.png">
            <a:extLst>
              <a:ext uri="{FF2B5EF4-FFF2-40B4-BE49-F238E27FC236}">
                <a16:creationId xmlns="" xmlns:a16="http://schemas.microsoft.com/office/drawing/2014/main" id="{BCC61B85-74FD-48F6-AA45-3C9161266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038" y="2551228"/>
            <a:ext cx="1315130" cy="13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54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D92134-72A0-4907-B4F9-182E7C3F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Infected body fluids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8DA4C8-9475-436C-B7EA-03D947B6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COVID-19 and Prisons and other secure settings July 2020: PHE London</a:t>
            </a:r>
            <a:endParaRPr lang="en-US" dirty="0"/>
          </a:p>
        </p:txBody>
      </p:sp>
      <p:pic>
        <p:nvPicPr>
          <p:cNvPr id="2052" name="Picture 4" descr="https://static.thenounproject.com/png/3087805-200.png">
            <a:extLst>
              <a:ext uri="{FF2B5EF4-FFF2-40B4-BE49-F238E27FC236}">
                <a16:creationId xmlns="" xmlns:a16="http://schemas.microsoft.com/office/drawing/2014/main" id="{B60556A4-E6F5-481A-936F-CC9963AD0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599" y="1447482"/>
            <a:ext cx="1240532" cy="124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static.thenounproject.com/png/3214198-200.png">
            <a:extLst>
              <a:ext uri="{FF2B5EF4-FFF2-40B4-BE49-F238E27FC236}">
                <a16:creationId xmlns="" xmlns:a16="http://schemas.microsoft.com/office/drawing/2014/main" id="{B4B64717-63DF-4336-83A4-81831C95A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793" y="3497193"/>
            <a:ext cx="1157310" cy="115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static.thenounproject.com/png/2040054-200.png">
            <a:extLst>
              <a:ext uri="{FF2B5EF4-FFF2-40B4-BE49-F238E27FC236}">
                <a16:creationId xmlns="" xmlns:a16="http://schemas.microsoft.com/office/drawing/2014/main" id="{AFDCF518-F9C6-411A-A209-36120DE77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462" y="3413766"/>
            <a:ext cx="1157310" cy="115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static.thenounproject.com/png/2581554-200.png">
            <a:extLst>
              <a:ext uri="{FF2B5EF4-FFF2-40B4-BE49-F238E27FC236}">
                <a16:creationId xmlns="" xmlns:a16="http://schemas.microsoft.com/office/drawing/2014/main" id="{EA3E7580-7455-4987-ADC6-32C383CD5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688" y="1311665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D44A9D4-7674-4A04-B88D-9A88D165DB98}"/>
              </a:ext>
            </a:extLst>
          </p:cNvPr>
          <p:cNvSpPr txBox="1"/>
          <p:nvPr/>
        </p:nvSpPr>
        <p:spPr>
          <a:xfrm>
            <a:off x="4223792" y="1699974"/>
            <a:ext cx="1921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Airborne droplets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1033C83-D99C-4284-BE00-4BC9F90BCDC3}"/>
              </a:ext>
            </a:extLst>
          </p:cNvPr>
          <p:cNvSpPr txBox="1"/>
          <p:nvPr/>
        </p:nvSpPr>
        <p:spPr>
          <a:xfrm>
            <a:off x="4062047" y="3807755"/>
            <a:ext cx="192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Urine &amp; faeces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F8D38E2-B608-4DFA-8DB4-023BE6ED733D}"/>
              </a:ext>
            </a:extLst>
          </p:cNvPr>
          <p:cNvSpPr txBox="1"/>
          <p:nvPr/>
        </p:nvSpPr>
        <p:spPr>
          <a:xfrm>
            <a:off x="7901703" y="1922988"/>
            <a:ext cx="192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8911A65-DA8F-46DC-B832-476CF5212D1C}"/>
              </a:ext>
            </a:extLst>
          </p:cNvPr>
          <p:cNvSpPr txBox="1"/>
          <p:nvPr/>
        </p:nvSpPr>
        <p:spPr>
          <a:xfrm>
            <a:off x="7738939" y="3779100"/>
            <a:ext cx="192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Tears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46333FB-468B-4289-8BAA-A162D764A391}"/>
              </a:ext>
            </a:extLst>
          </p:cNvPr>
          <p:cNvSpPr txBox="1"/>
          <p:nvPr/>
        </p:nvSpPr>
        <p:spPr>
          <a:xfrm>
            <a:off x="2517538" y="5213157"/>
            <a:ext cx="725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bodily fluids (except sweat) should be regarded as potentially infectious</a:t>
            </a:r>
          </a:p>
        </p:txBody>
      </p:sp>
    </p:spTree>
    <p:extLst>
      <p:ext uri="{BB962C8B-B14F-4D97-AF65-F5344CB8AC3E}">
        <p14:creationId xmlns:p14="http://schemas.microsoft.com/office/powerpoint/2010/main" val="261132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3F009B-4963-4522-990F-86BD6EF08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Infectivity and recovery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76DEFB-247B-4BE5-8D78-40F378C3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COVID-19 and Prisons and other secure settings July 2020: PHE London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380ED46B-BE43-4513-8011-EDD030ADD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42839"/>
              </p:ext>
            </p:extLst>
          </p:nvPr>
        </p:nvGraphicFramePr>
        <p:xfrm>
          <a:off x="3290606" y="1747865"/>
          <a:ext cx="7207379" cy="3550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7379">
                  <a:extLst>
                    <a:ext uri="{9D8B030D-6E8A-4147-A177-3AD203B41FA5}">
                      <a16:colId xmlns="" xmlns:a16="http://schemas.microsoft.com/office/drawing/2014/main" val="3379439763"/>
                    </a:ext>
                  </a:extLst>
                </a:gridCol>
              </a:tblGrid>
              <a:tr h="11875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Incubation period –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 when you are infected but not showing any symptoms: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Usually 5-6 days </a:t>
                      </a:r>
                      <a:r>
                        <a:rPr lang="en-GB" sz="1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(can be between 1 to 14 days).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37734251"/>
                  </a:ext>
                </a:extLst>
              </a:tr>
              <a:tr h="1187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Infectious period –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ime when you can infect others: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Usually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infectious up to </a:t>
                      </a:r>
                      <a:r>
                        <a:rPr lang="en-GB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days after onset of symptoms</a:t>
                      </a:r>
                      <a:r>
                        <a:rPr lang="en-GB" sz="1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evidence awaited.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37991935"/>
                  </a:ext>
                </a:extLst>
              </a:tr>
              <a:tr h="1175733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Recovery time – </a:t>
                      </a:r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taken to become well again: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rgbClr val="00915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Mild/moderate cases </a:t>
                      </a:r>
                      <a:r>
                        <a:rPr lang="en-GB" sz="1800" b="1" dirty="0">
                          <a:solidFill>
                            <a:srgbClr val="00915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to 14 days.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Severe cases up to 3-4 weeks or longer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5751646"/>
                  </a:ext>
                </a:extLst>
              </a:tr>
            </a:tbl>
          </a:graphicData>
        </a:graphic>
      </p:graphicFrame>
      <p:pic>
        <p:nvPicPr>
          <p:cNvPr id="7" name="Picture 2" descr="https://static.thenounproject.com/png/1764081-200.png">
            <a:extLst>
              <a:ext uri="{FF2B5EF4-FFF2-40B4-BE49-F238E27FC236}">
                <a16:creationId xmlns="" xmlns:a16="http://schemas.microsoft.com/office/drawing/2014/main" id="{026FC62D-9677-4550-9D83-D495F9EC9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394" y="1712159"/>
            <a:ext cx="736476" cy="73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F2848FA-33BB-4E59-B963-0FF1718F00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187" y="2799769"/>
            <a:ext cx="1004917" cy="10049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82E1009-122B-4A45-B5E4-CA426DC3D2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032" y="4098119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4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874A0-7564-44BC-8739-6BF61439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Key messages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everyone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7B6703-3327-4FD8-A07B-751A30DD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COVID-19 and Prisons and other secure settings July 2020: PHE London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s://static.thenounproject.com/png/2557092-200.png">
            <a:extLst>
              <a:ext uri="{FF2B5EF4-FFF2-40B4-BE49-F238E27FC236}">
                <a16:creationId xmlns="" xmlns:a16="http://schemas.microsoft.com/office/drawing/2014/main" id="{F46603FA-37E3-4A01-A10C-AA3E80528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55" y="1632020"/>
            <a:ext cx="1188660" cy="118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tatic.thenounproject.com/png/755806-200.png">
            <a:extLst>
              <a:ext uri="{FF2B5EF4-FFF2-40B4-BE49-F238E27FC236}">
                <a16:creationId xmlns="" xmlns:a16="http://schemas.microsoft.com/office/drawing/2014/main" id="{BBF8AB35-A669-47BF-B427-85285C0AD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55" y="3238688"/>
            <a:ext cx="1188660" cy="118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5ADD62-673C-4D85-B0EA-9BA6F434D1EF}"/>
              </a:ext>
            </a:extLst>
          </p:cNvPr>
          <p:cNvSpPr txBox="1"/>
          <p:nvPr/>
        </p:nvSpPr>
        <p:spPr>
          <a:xfrm>
            <a:off x="2449647" y="1487686"/>
            <a:ext cx="6740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84" charset="-128"/>
                <a:cs typeface="Arial" panose="020B0604020202020204" pitchFamily="34" charset="0"/>
              </a:rPr>
              <a:t>Hand-washing: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84" charset="-128"/>
                <a:cs typeface="Arial" panose="020B0604020202020204" pitchFamily="34" charset="0"/>
              </a:rPr>
              <a:t>Soap kills and removes the virus and other infectious agents.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84" charset="-128"/>
                <a:cs typeface="Arial" panose="020B0604020202020204" pitchFamily="34" charset="0"/>
              </a:rPr>
              <a:t>Most effective method for preventing spread.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84" charset="-128"/>
                <a:cs typeface="Arial" panose="020B0604020202020204" pitchFamily="34" charset="0"/>
              </a:rPr>
              <a:t>Alcohol gel (&gt;60%) can also be used – must let it dry.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C0FF724-951C-4D10-8A3D-3C163CF9A9E9}"/>
              </a:ext>
            </a:extLst>
          </p:cNvPr>
          <p:cNvSpPr txBox="1"/>
          <p:nvPr/>
        </p:nvSpPr>
        <p:spPr>
          <a:xfrm>
            <a:off x="2449647" y="354825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84" charset="-128"/>
                <a:cs typeface="Arial" panose="020B0604020202020204" pitchFamily="34" charset="0"/>
              </a:rPr>
              <a:t>Social distancing – 2 metres: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84" charset="-128"/>
                <a:cs typeface="Arial" panose="020B0604020202020204" pitchFamily="34" charset="0"/>
              </a:rPr>
              <a:t>Prevents coughs/sneezes from reaching others.</a:t>
            </a:r>
          </a:p>
        </p:txBody>
      </p:sp>
      <p:pic>
        <p:nvPicPr>
          <p:cNvPr id="9" name="Graphic 28" descr="Face with mask">
            <a:extLst>
              <a:ext uri="{FF2B5EF4-FFF2-40B4-BE49-F238E27FC236}">
                <a16:creationId xmlns="" xmlns:a16="http://schemas.microsoft.com/office/drawing/2014/main" id="{B24496E2-A038-49A7-948B-74082C3514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34213" y="4843409"/>
            <a:ext cx="1199152" cy="11991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C0FF724-951C-4D10-8A3D-3C163CF9A9E9}"/>
              </a:ext>
            </a:extLst>
          </p:cNvPr>
          <p:cNvSpPr txBox="1"/>
          <p:nvPr/>
        </p:nvSpPr>
        <p:spPr>
          <a:xfrm>
            <a:off x="2449647" y="4758160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84" charset="-128"/>
                <a:cs typeface="Arial" panose="020B0604020202020204" pitchFamily="34" charset="0"/>
              </a:rPr>
              <a:t>Personal protective equipment (PPE):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ea typeface="ヒラギノ角ゴ Pro W3" pitchFamily="84" charset="-128"/>
              <a:cs typeface="Arial" panose="020B0604020202020204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84" charset="-128"/>
                <a:cs typeface="Arial" panose="020B0604020202020204" pitchFamily="34" charset="0"/>
              </a:rPr>
              <a:t>Continue to follow the latest guidance on wearing PPE.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ヒラギノ角ゴ Pro W3" pitchFamily="8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40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EF4BA6-DA64-4550-9E5C-F94DF904D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36" y="327547"/>
            <a:ext cx="11485728" cy="1344876"/>
          </a:xfrm>
        </p:spPr>
        <p:txBody>
          <a:bodyPr>
            <a:no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Some reasons why people don’t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socially distance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25D0DE-7A3B-47C8-8172-31521E2C2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652"/>
            <a:ext cx="10515600" cy="4908551"/>
          </a:xfrm>
        </p:spPr>
        <p:txBody>
          <a:bodyPr>
            <a:normAutofit/>
          </a:bodyPr>
          <a:lstStyle/>
          <a:p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People Forget: </a:t>
            </a: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 is unnatural. We draw towards those we see as alike, and “social” behaviours are central to our group identity. People also forget in different scenarios – e.g. when with friends or when not being watched. </a:t>
            </a:r>
          </a:p>
          <a:p>
            <a:r>
              <a:rPr lang="en-GB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Pressure</a:t>
            </a: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Particularly when in a group, you have to be really tough and assertive to be the one to stop people from getting too close. It’s much easier to go with the </a:t>
            </a:r>
            <a:r>
              <a:rPr lang="en-GB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flow.</a:t>
            </a:r>
            <a:endParaRPr lang="en-GB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realise seriousness</a:t>
            </a: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Not everyone follows the news, or has had personal experiences of </a:t>
            </a:r>
            <a:r>
              <a:rPr lang="en-GB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know how serious the threat to health is</a:t>
            </a:r>
          </a:p>
          <a:p>
            <a:r>
              <a:rPr lang="en-GB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practically possible</a:t>
            </a: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 situations or environments it may not be possible to maintain a safe distance from </a:t>
            </a:r>
            <a:r>
              <a:rPr lang="en-GB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others. Where are the pinch points?</a:t>
            </a:r>
            <a:endParaRPr lang="en-GB" sz="2200" b="1" dirty="0">
              <a:solidFill>
                <a:prstClr val="black"/>
              </a:solidFill>
              <a:latin typeface="Arial"/>
            </a:endParaRPr>
          </a:p>
          <a:p>
            <a:endParaRPr lang="en-GB" sz="2200" dirty="0">
              <a:solidFill>
                <a:prstClr val="black"/>
              </a:solidFill>
            </a:endParaRPr>
          </a:p>
          <a:p>
            <a:endParaRPr lang="en-GB" sz="2200" dirty="0"/>
          </a:p>
        </p:txBody>
      </p:sp>
      <p:sp>
        <p:nvSpPr>
          <p:cNvPr id="5" name="Rectangle 4"/>
          <p:cNvSpPr/>
          <p:nvPr/>
        </p:nvSpPr>
        <p:spPr>
          <a:xfrm>
            <a:off x="1140822" y="5077064"/>
            <a:ext cx="9161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the time to listen to and understand WHY a person/group may not be social distancing.</a:t>
            </a:r>
            <a:endParaRPr lang="en-GB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Some evidence-based strategies to support social distancing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2026" y="1631878"/>
            <a:ext cx="5124152" cy="3337388"/>
          </a:xfrm>
          <a:prstGeom prst="rect">
            <a:avLst/>
          </a:prstGeom>
          <a:solidFill>
            <a:srgbClr val="C9DAED"/>
          </a:solidFill>
          <a:ln>
            <a:solidFill>
              <a:srgbClr val="4D8BA7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 ahead of the problem -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environment and reminders that make it easy to distance and remove unnecessary choices or sources of confusion.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everyone understands what social distancing means, how they can do this and why it is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important. </a:t>
            </a: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one way systems &amp; Perspex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screens.</a:t>
            </a: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Remind people daily via announcements, posters &amp; briefings.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Remove excessive furniture to make space.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Life-size eye-catching reminders of 2m &amp; floor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markers.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4899" y="1631878"/>
            <a:ext cx="5790178" cy="2552815"/>
          </a:xfrm>
          <a:prstGeom prst="rect">
            <a:avLst/>
          </a:prstGeom>
          <a:solidFill>
            <a:srgbClr val="E2D3E5"/>
          </a:solidFill>
          <a:ln>
            <a:solidFill>
              <a:srgbClr val="B58CBD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clear about what is (un)acceptable, and be consistent and </a:t>
            </a:r>
            <a:r>
              <a:rPr lang="en-GB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 visual cues of exactly what is expected – focusing on hotspots.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procedurally just communications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people are more likely to cooperate.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people what they think should be done to deal with non-compliance - get feedback and act on it.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non-adherence consistently and fairly.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4899" y="4316002"/>
            <a:ext cx="5790178" cy="1762406"/>
          </a:xfrm>
          <a:prstGeom prst="rect">
            <a:avLst/>
          </a:prstGeom>
          <a:solidFill>
            <a:srgbClr val="C3E6F5"/>
          </a:solidFill>
          <a:ln>
            <a:solidFill>
              <a:srgbClr val="26A2DA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on relationships with authority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opportunities for positive role modelling.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people to come up with solutions together and implement them.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 solutions to ensure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consistency.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leaders model good distancing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3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31775" y="1504940"/>
            <a:ext cx="4660269" cy="3606693"/>
          </a:xfrm>
          <a:prstGeom prst="rect">
            <a:avLst/>
          </a:prstGeom>
          <a:solidFill>
            <a:srgbClr val="E2D3E5"/>
          </a:solidFill>
          <a:ln>
            <a:solidFill>
              <a:srgbClr val="B58CBD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people in finding solutions and reward those who follow the rules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what would help to make them feel safe or more in control of their own risk of infection, and what would help them to keep a distance from others.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social distancing as an important way of helping and protecting each other.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 someone when you notice good social distancing.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staff briefings to set expectations, reward good infection control practice and promote togetherness.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6912" y="1504940"/>
            <a:ext cx="5790178" cy="1512273"/>
          </a:xfrm>
          <a:prstGeom prst="rect">
            <a:avLst/>
          </a:prstGeom>
          <a:solidFill>
            <a:srgbClr val="C9DAED"/>
          </a:solidFill>
          <a:ln>
            <a:solidFill>
              <a:srgbClr val="4D8BA7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and respond to those who find it hard to </a:t>
            </a:r>
            <a:r>
              <a:rPr lang="en-GB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those who are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difficult. Understand why and come up with a joint plan to improve adherence.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people space to talk about their concerns and support their wellbeing.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6912" y="3231308"/>
            <a:ext cx="5790178" cy="2552815"/>
          </a:xfrm>
          <a:prstGeom prst="rect">
            <a:avLst/>
          </a:prstGeom>
          <a:solidFill>
            <a:srgbClr val="C3E6F5"/>
          </a:solidFill>
          <a:ln>
            <a:solidFill>
              <a:srgbClr val="26A2DA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on shared identity and community across the whole site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Appeal to people without blame and recognise that everyone is contributing.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and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tress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valuable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that they matter and that they are helping their community by sticking to the guidance. 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positive group identity – ‘</a:t>
            </a:r>
            <a:r>
              <a:rPr lang="en-GB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still a community, but we stand 2m apart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72A7D79B31FD48B64EC8CC16D36B1B" ma:contentTypeVersion="12" ma:contentTypeDescription="Create a new document." ma:contentTypeScope="" ma:versionID="d92926e512a977b646a9f15a5afff4ec">
  <xsd:schema xmlns:xsd="http://www.w3.org/2001/XMLSchema" xmlns:xs="http://www.w3.org/2001/XMLSchema" xmlns:p="http://schemas.microsoft.com/office/2006/metadata/properties" xmlns:ns3="ca55b321-092f-4c3c-90fa-dba077aa1514" xmlns:ns4="f9b294c4-d574-4f60-acd2-0c3a9089fae6" targetNamespace="http://schemas.microsoft.com/office/2006/metadata/properties" ma:root="true" ma:fieldsID="158d2da39593e3060c60a8e053ff1d79" ns3:_="" ns4:_="">
    <xsd:import namespace="ca55b321-092f-4c3c-90fa-dba077aa1514"/>
    <xsd:import namespace="f9b294c4-d574-4f60-acd2-0c3a9089fae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5b321-092f-4c3c-90fa-dba077aa15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b294c4-d574-4f60-acd2-0c3a9089fa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EF5960-EB55-4F72-95F4-4690B214F0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3AA75A-B7AB-4ECD-9B0C-472D147C3097}">
  <ds:schemaRefs>
    <ds:schemaRef ds:uri="http://purl.org/dc/terms/"/>
    <ds:schemaRef ds:uri="ca55b321-092f-4c3c-90fa-dba077aa1514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9b294c4-d574-4f60-acd2-0c3a9089fae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363F549-06A0-40AB-8C6F-2C7D7CEB14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55b321-092f-4c3c-90fa-dba077aa1514"/>
    <ds:schemaRef ds:uri="f9b294c4-d574-4f60-acd2-0c3a9089f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1533</Words>
  <Application>Microsoft Office PowerPoint</Application>
  <PresentationFormat>Widescreen</PresentationFormat>
  <Paragraphs>168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ヒラギノ角ゴ Pro W3</vt:lpstr>
      <vt:lpstr>Office Theme</vt:lpstr>
      <vt:lpstr>Worksheet</vt:lpstr>
      <vt:lpstr> How we can help to keep people safe through social distancing</vt:lpstr>
      <vt:lpstr>What is a coronavirus?</vt:lpstr>
      <vt:lpstr>How do you get it?</vt:lpstr>
      <vt:lpstr>Infected body fluids</vt:lpstr>
      <vt:lpstr>Infectivity and recovery</vt:lpstr>
      <vt:lpstr>Key messages for everyone</vt:lpstr>
      <vt:lpstr>Some reasons why people don’t socially distance </vt:lpstr>
      <vt:lpstr>Some evidence-based strategies to support social distancing</vt:lpstr>
      <vt:lpstr>Continued…</vt:lpstr>
      <vt:lpstr>EAST: Easy, Attractive, Social, &amp; Timely</vt:lpstr>
      <vt:lpstr>PowerPoint Presentation</vt:lpstr>
      <vt:lpstr>PowerPoint Presentation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distancing</dc:title>
  <dc:creator>Ventris, Michael</dc:creator>
  <cp:lastModifiedBy>Baxter, Lydia [HMPS]</cp:lastModifiedBy>
  <cp:revision>36</cp:revision>
  <dcterms:created xsi:type="dcterms:W3CDTF">2020-10-13T13:02:36Z</dcterms:created>
  <dcterms:modified xsi:type="dcterms:W3CDTF">2020-11-06T14:35:06Z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0x0101000472A7D79B31FD48B64EC8CC16D36B1B</vt:lpwstr>
  </property>
</Properties>
</file>