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41"/>
  </p:notesMasterIdLst>
  <p:handoutMasterIdLst>
    <p:handoutMasterId r:id="rId42"/>
  </p:handoutMasterIdLst>
  <p:sldIdLst>
    <p:sldId id="261" r:id="rId5"/>
    <p:sldId id="1409" r:id="rId6"/>
    <p:sldId id="1366" r:id="rId7"/>
    <p:sldId id="1395" r:id="rId8"/>
    <p:sldId id="1408" r:id="rId9"/>
    <p:sldId id="1396" r:id="rId10"/>
    <p:sldId id="1410" r:id="rId11"/>
    <p:sldId id="1487" r:id="rId12"/>
    <p:sldId id="1467" r:id="rId13"/>
    <p:sldId id="1488" r:id="rId14"/>
    <p:sldId id="1489" r:id="rId15"/>
    <p:sldId id="1490" r:id="rId16"/>
    <p:sldId id="1491" r:id="rId17"/>
    <p:sldId id="1492" r:id="rId18"/>
    <p:sldId id="1493" r:id="rId19"/>
    <p:sldId id="1494" r:id="rId20"/>
    <p:sldId id="1495" r:id="rId21"/>
    <p:sldId id="1496" r:id="rId22"/>
    <p:sldId id="1498" r:id="rId23"/>
    <p:sldId id="1502" r:id="rId24"/>
    <p:sldId id="1504" r:id="rId25"/>
    <p:sldId id="1505" r:id="rId26"/>
    <p:sldId id="1506" r:id="rId27"/>
    <p:sldId id="1511" r:id="rId28"/>
    <p:sldId id="1540" r:id="rId29"/>
    <p:sldId id="1521" r:id="rId30"/>
    <p:sldId id="1523" r:id="rId31"/>
    <p:sldId id="1524" r:id="rId32"/>
    <p:sldId id="1526" r:id="rId33"/>
    <p:sldId id="1530" r:id="rId34"/>
    <p:sldId id="1531" r:id="rId35"/>
    <p:sldId id="1532" r:id="rId36"/>
    <p:sldId id="1533" r:id="rId37"/>
    <p:sldId id="1534" r:id="rId38"/>
    <p:sldId id="1539" r:id="rId39"/>
    <p:sldId id="1537" r:id="rId40"/>
  </p:sldIdLst>
  <p:sldSz cx="9144000" cy="6858000" type="screen4x3"/>
  <p:notesSz cx="6889750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sof Oskrochi" initials="YO" lastIdx="1" clrIdx="0">
    <p:extLst>
      <p:ext uri="{19B8F6BF-5375-455C-9EA6-DF929625EA0E}">
        <p15:presenceInfo xmlns:p15="http://schemas.microsoft.com/office/powerpoint/2012/main" userId="S-1-5-21-3685816821-1215056363-1987234180-100982" providerId="AD"/>
      </p:ext>
    </p:extLst>
  </p:cmAuthor>
  <p:cmAuthor id="2" name="Nicki Banyard" initials="NB" lastIdx="6" clrIdx="1">
    <p:extLst>
      <p:ext uri="{19B8F6BF-5375-455C-9EA6-DF929625EA0E}">
        <p15:presenceInfo xmlns:p15="http://schemas.microsoft.com/office/powerpoint/2012/main" userId="S-1-5-21-3685816821-1215056363-1987234180-75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9155"/>
    <a:srgbClr val="3BB300"/>
    <a:srgbClr val="319600"/>
    <a:srgbClr val="4E6FB6"/>
    <a:srgbClr val="78BE20"/>
    <a:srgbClr val="41B6E6"/>
    <a:srgbClr val="005EB8"/>
    <a:srgbClr val="319652"/>
    <a:srgbClr val="44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9007" autoAdjust="0"/>
  </p:normalViewPr>
  <p:slideViewPr>
    <p:cSldViewPr>
      <p:cViewPr varScale="1">
        <p:scale>
          <a:sx n="103" d="100"/>
          <a:sy n="103" d="100"/>
        </p:scale>
        <p:origin x="17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1T10:31:52.369" idx="2">
    <p:pos x="10" y="10"/>
    <p:text>Do HMPPS provide a support service for staff?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BB3C7D3-B7E8-6140-842A-C4D92D45273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5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7545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A5EA061-2CD8-C94B-B949-FB487DCA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2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643"/>
            <a:ext cx="5511800" cy="4509135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5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7545"/>
            <a:ext cx="2985558" cy="501015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PHE guidance states that if symptomatic must self isolate for 7 days despite negative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= must be fever free for at least 48 hours – so from Day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60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2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HMPPS guidance on uniforms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1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will be answered by other work on PPE for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47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680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Oxford Centre for Evidence based medicine recently reviewed all the evidence regarding IPC in care homes.</a:t>
            </a:r>
          </a:p>
          <a:p>
            <a:endParaRPr lang="en-GB" dirty="0"/>
          </a:p>
          <a:p>
            <a:r>
              <a:rPr lang="en-GB" dirty="0"/>
              <a:t>They found: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Effectiveness of infection control measures is dependent upon a number of factors and a combination of strategies with the most significant being: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– Hand hygiene – Access to hand hygiene facilities at the workspace, in addition to use of four or more of the WHO multi-modal strategy generally improve adherence to hand hygiene measures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– Environmental decontamination – Daily cleaning of most touched surfaces and weekly deep clean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– Staff rotation – Allocating staff to one facility consistently may reduce spread across several locations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– Visitors – Restricting visitation to only emergency/critical cases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– Testing – Creates rapid response in placing added measures to contain and prevent further spread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2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65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0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to communication and </a:t>
            </a:r>
            <a:r>
              <a:rPr lang="en-GB" dirty="0" err="1"/>
              <a:t>simone</a:t>
            </a:r>
            <a:r>
              <a:rPr lang="en-GB" dirty="0"/>
              <a:t> to review wording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98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Sam to check specific services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07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HMPPS colleagues </a:t>
            </a:r>
          </a:p>
          <a:p>
            <a:r>
              <a:rPr lang="en-GB" dirty="0"/>
              <a:t>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additional PPD guidance and signpost to HMPPS guidance</a:t>
            </a:r>
          </a:p>
          <a:p>
            <a:r>
              <a:rPr lang="en-GB" dirty="0"/>
              <a:t>Check with HMPPS for guidance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73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additional PPD guidance and signpost to HMPPS guidance</a:t>
            </a:r>
          </a:p>
          <a:p>
            <a:r>
              <a:rPr lang="en-GB" dirty="0"/>
              <a:t>Check with HMPPS for guidance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64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0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June </a:t>
            </a:r>
            <a:r>
              <a:rPr lang="en-GB" dirty="0" err="1"/>
              <a:t>Almedia</a:t>
            </a:r>
            <a:r>
              <a:rPr lang="en-GB" dirty="0"/>
              <a:t> identified the first human coronavirus in 1964 in St Thomas’s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80% of general population will experience mild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15% would require clinical attention and hospitalisation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5% require hospital admission to Critical Care Unit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Subsequent situation report updates do not include percentages, just say majority of people experience mild symptoms etc. (i.e. situation report 27 April 2020 # 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4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0CBF3-2A0A-4409-B599-FEFEAF974B8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COVID-19 and Care Homes IPC training (2) April 2020: PHE London working with ADPH London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COVID-19 and Care Homes IPC training (2) April 2020: PHE London working with ADPH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1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COVID-19 and Care Homes IPC training (2) April 2020: PHE London working with ADPH London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guidance-on-shielding-and-protecting-extremely-vulnerable-persons-from-covid-19/guidance-on-shielding-and-protecting-extremely-vulnerable-persons-from-covid-19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CP7waTRW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hyperlink" Target="https://www.bing.com/videos/search?q=donning+doffing+ppe+in+prison+video+phe&amp;docid=608035882775347892&amp;mid=8944353107C7EEE648398944353107C7EEE64839&amp;view=detail&amp;FORM=VIR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www.gov.uk/government/publications/wuhan-novel-coronavirus-infection-prevention-and-control" TargetMode="Externa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14.png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hyperlink" Target="https://www.gov.uk/government/publications/coronavirus-covid-19-admission-and-care-of-people-in-care-home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527545/Social_care.pdf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comments" Target="../comments/comment1.xml"/><Relationship Id="rId3" Type="http://schemas.openxmlformats.org/officeDocument/2006/relationships/image" Target="../media/image93.png"/><Relationship Id="rId7" Type="http://schemas.openxmlformats.org/officeDocument/2006/relationships/hyperlink" Target="https://www.samaritans.org/how-we-can-help/workplace/here-listen-support-line-nhs-people/" TargetMode="External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hs.uk/oneyou/every-mind-matters/" TargetMode="External"/><Relationship Id="rId11" Type="http://schemas.openxmlformats.org/officeDocument/2006/relationships/image" Target="../media/image98.png"/><Relationship Id="rId5" Type="http://schemas.openxmlformats.org/officeDocument/2006/relationships/hyperlink" Target="https://www.gov.uk/government/publications/covid-19-guidance-for-the-public-on-mental-health-and-wellbeing/guidance-for-the-public-on-the-mental-health-and-wellbeing-aspects-of-coronavirus-covid-19" TargetMode="External"/><Relationship Id="rId10" Type="http://schemas.openxmlformats.org/officeDocument/2006/relationships/image" Target="../media/image97.png"/><Relationship Id="rId4" Type="http://schemas.openxmlformats.org/officeDocument/2006/relationships/image" Target="../media/image94.png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coronavirus" TargetMode="External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hyperlink" Target="https://www.pamassist.co.uk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uidance/coronavirus-covid-19-and-prisons" TargetMode="External"/><Relationship Id="rId13" Type="http://schemas.openxmlformats.org/officeDocument/2006/relationships/image" Target="../media/image108.png"/><Relationship Id="rId3" Type="http://schemas.openxmlformats.org/officeDocument/2006/relationships/hyperlink" Target="https://www.gov.uk/coronavirus" TargetMode="External"/><Relationship Id="rId7" Type="http://schemas.openxmlformats.org/officeDocument/2006/relationships/image" Target="../media/image105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hyperlink" Target="https://www.gov.uk/government/publications/covid-19-prisons-and-other-prescribed-places-of-detention-guidance/covid-19-prisons-and-other-prescribed-places-of-detention-guidance" TargetMode="External"/><Relationship Id="rId5" Type="http://schemas.openxmlformats.org/officeDocument/2006/relationships/hyperlink" Target="https://www.gov.uk/government/publications/wuhan-novel-coronavirus-infection-prevention-and-control/managing-shortages-in-personal-protective-equipment-ppe" TargetMode="External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hyperlink" Target="https://www.gov.uk/guidance/coronavirus-covid-19-and-immigration-removal-centres" TargetMode="External"/><Relationship Id="rId14" Type="http://schemas.openxmlformats.org/officeDocument/2006/relationships/hyperlink" Target="https://www.gov.uk/government/collections/coronavirus-covid-19-personal-protective-equipment-pp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hyperlink" Target="https://intranet.noms.gsi.gov.uk/covid-19-coronavirus" TargetMode="External"/><Relationship Id="rId4" Type="http://schemas.openxmlformats.org/officeDocument/2006/relationships/hyperlink" Target="https://www.gov.uk/government/publications/wuhan-novel-coronavirus-infection-prevention-and-contro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hyperlink" Target="https://thenounprojec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8118456" cy="1724503"/>
          </a:xfrm>
        </p:spPr>
        <p:txBody>
          <a:bodyPr/>
          <a:lstStyle/>
          <a:p>
            <a:r>
              <a:rPr lang="en-GB" sz="3600" dirty="0"/>
              <a:t>COVID-19 in prisons and other prescribed places of detention (PPDs)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4293096"/>
            <a:ext cx="7633648" cy="194052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Health Protection Teams, PHE London</a:t>
            </a:r>
          </a:p>
          <a:p>
            <a:r>
              <a:rPr lang="en-GB" dirty="0"/>
              <a:t>September 2020</a:t>
            </a:r>
          </a:p>
          <a:p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480354"/>
            <a:ext cx="8028000" cy="648072"/>
          </a:xfrm>
          <a:noFill/>
        </p:spPr>
        <p:txBody>
          <a:bodyPr>
            <a:normAutofit fontScale="90000"/>
          </a:bodyPr>
          <a:lstStyle/>
          <a:p>
            <a:r>
              <a:rPr lang="en-GB" sz="4400" dirty="0"/>
              <a:t>Influencing factors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	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.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</a:t>
            </a:r>
            <a:fld id="{45F8D313-CCBE-49D6-A3BC-57B1848DFB52}" type="slidenum">
              <a:rPr lang="en-US" smtClean="0"/>
              <a:pPr>
                <a:defRPr/>
              </a:pPr>
              <a:t>10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789CBF-1A6A-4C1C-BAA9-B815C0880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7" y="1436184"/>
            <a:ext cx="909801" cy="909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0C9183-6552-4FD1-A2CA-E4FD36C4B5D8}"/>
              </a:ext>
            </a:extLst>
          </p:cNvPr>
          <p:cNvSpPr/>
          <p:nvPr/>
        </p:nvSpPr>
        <p:spPr>
          <a:xfrm>
            <a:off x="1907704" y="1431585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People in prison/closed settings are a marginalised and underserved group with significant health needs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1959B2-90BB-4118-9221-0430DC942F42}"/>
              </a:ext>
            </a:extLst>
          </p:cNvPr>
          <p:cNvSpPr/>
          <p:nvPr/>
        </p:nvSpPr>
        <p:spPr>
          <a:xfrm>
            <a:off x="1907704" y="2617139"/>
            <a:ext cx="6264696" cy="77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Potentially a large ‘vulnerable’ population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59221C-F5E6-4EBC-BD24-713B90E3A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7" y="2495056"/>
            <a:ext cx="1018122" cy="10181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6BBF6A-E812-457E-B7AA-15FC044CE9E0}"/>
              </a:ext>
            </a:extLst>
          </p:cNvPr>
          <p:cNvSpPr/>
          <p:nvPr/>
        </p:nvSpPr>
        <p:spPr>
          <a:xfrm>
            <a:off x="1938724" y="3789138"/>
            <a:ext cx="540060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Reliant on essential workers being present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C19038B-87B1-44CF-8AA7-2AE8E30A0AE3}"/>
              </a:ext>
            </a:extLst>
          </p:cNvPr>
          <p:cNvGrpSpPr/>
          <p:nvPr/>
        </p:nvGrpSpPr>
        <p:grpSpPr>
          <a:xfrm>
            <a:off x="350171" y="3678621"/>
            <a:ext cx="1499234" cy="794122"/>
            <a:chOff x="366340" y="3429000"/>
            <a:chExt cx="1499234" cy="7941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08405F3-D815-4865-BC49-028F66D41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40" y="3444435"/>
              <a:ext cx="765785" cy="7657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0F2FC5B-1D93-4B3A-BA53-44600AB7B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52" y="3429000"/>
              <a:ext cx="794122" cy="79412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97E4CC-12FC-4521-A425-FCC131FEF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9" y="4709462"/>
            <a:ext cx="1125825" cy="11258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DBF3FA-D12C-48B0-831F-144939061AAA}"/>
              </a:ext>
            </a:extLst>
          </p:cNvPr>
          <p:cNvSpPr/>
          <p:nvPr/>
        </p:nvSpPr>
        <p:spPr>
          <a:xfrm>
            <a:off x="1938724" y="4815174"/>
            <a:ext cx="6161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An estate at nearly full capacity with cell sharing as routine</a:t>
            </a:r>
          </a:p>
        </p:txBody>
      </p:sp>
    </p:spTree>
    <p:extLst>
      <p:ext uri="{BB962C8B-B14F-4D97-AF65-F5344CB8AC3E}">
        <p14:creationId xmlns:p14="http://schemas.microsoft.com/office/powerpoint/2010/main" val="110853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ED954-7233-406D-AF41-B496BCA3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3104964"/>
            <a:ext cx="8028000" cy="648072"/>
          </a:xfrm>
        </p:spPr>
        <p:txBody>
          <a:bodyPr/>
          <a:lstStyle/>
          <a:p>
            <a:pPr algn="ctr"/>
            <a:r>
              <a:rPr lang="en-GB" dirty="0"/>
              <a:t>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562E3B-030E-42EF-81EB-15B820C11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AA878-0332-4983-BE15-AA4977CF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5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874A0-7564-44BC-8739-6BF61439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 for everyone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18AFC-9094-4F1F-A0EB-522FE522F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B6703-3327-4FD8-A07B-751A30DD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4098" name="Picture 2" descr="https://static.thenounproject.com/png/2557092-200.png">
            <a:extLst>
              <a:ext uri="{FF2B5EF4-FFF2-40B4-BE49-F238E27FC236}">
                <a16:creationId xmlns:a16="http://schemas.microsoft.com/office/drawing/2014/main" xmlns="" id="{F46603FA-37E3-4A01-A10C-AA3E8052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3" y="1488972"/>
            <a:ext cx="1188660" cy="11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.thenounproject.com/png/755806-200.png">
            <a:extLst>
              <a:ext uri="{FF2B5EF4-FFF2-40B4-BE49-F238E27FC236}">
                <a16:creationId xmlns:a16="http://schemas.microsoft.com/office/drawing/2014/main" xmlns="" id="{BBF8AB35-A669-47BF-B427-85285C0A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2" y="2965080"/>
            <a:ext cx="1188660" cy="11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henounproject.com/png/2714615-200.png">
            <a:extLst>
              <a:ext uri="{FF2B5EF4-FFF2-40B4-BE49-F238E27FC236}">
                <a16:creationId xmlns:a16="http://schemas.microsoft.com/office/drawing/2014/main" xmlns="" id="{4D64E705-77CE-4CA0-9C68-E8C0035C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3" y="4391275"/>
            <a:ext cx="1188660" cy="11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5ADD62-673C-4D85-B0EA-9BA6F434D1EF}"/>
              </a:ext>
            </a:extLst>
          </p:cNvPr>
          <p:cNvSpPr txBox="1"/>
          <p:nvPr/>
        </p:nvSpPr>
        <p:spPr>
          <a:xfrm>
            <a:off x="1943585" y="1488972"/>
            <a:ext cx="709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Hand-washing: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Soap kills and removes the virus and other infectious agents.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Most effective method for preventing spread.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Alcohol gel (&gt;60%) can also be used – must let it dry.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0FF724-951C-4D10-8A3D-3C163CF9A9E9}"/>
              </a:ext>
            </a:extLst>
          </p:cNvPr>
          <p:cNvSpPr txBox="1"/>
          <p:nvPr/>
        </p:nvSpPr>
        <p:spPr>
          <a:xfrm>
            <a:off x="1943968" y="323624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Social distancing – 2 metres: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Prevents coughs/sneezes from reaching others.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39ABB4-7172-4C86-AAAA-8DA507DF883F}"/>
              </a:ext>
            </a:extLst>
          </p:cNvPr>
          <p:cNvSpPr txBox="1"/>
          <p:nvPr/>
        </p:nvSpPr>
        <p:spPr>
          <a:xfrm>
            <a:off x="2060284" y="4379606"/>
            <a:ext cx="6859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Shielding: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Protect those who are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  <a:hlinkClick r:id="rId6"/>
              </a:rPr>
              <a:t>extremely vulnerable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Keeping them in a safe (home) environment.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4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1E1D4-5C03-4ACD-997B-B99D56FC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4FF985-799E-43CD-88BD-9D16239DD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D0311B-7924-486E-9151-E5FB0329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7341B7C-32A5-43AB-9FC8-4EEFFBDC4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97743"/>
              </p:ext>
            </p:extLst>
          </p:nvPr>
        </p:nvGraphicFramePr>
        <p:xfrm>
          <a:off x="1610737" y="1284535"/>
          <a:ext cx="6849695" cy="4842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9695">
                  <a:extLst>
                    <a:ext uri="{9D8B030D-6E8A-4147-A177-3AD203B41FA5}">
                      <a16:colId xmlns:a16="http://schemas.microsoft.com/office/drawing/2014/main" xmlns="" val="3379439763"/>
                    </a:ext>
                  </a:extLst>
                </a:gridCol>
              </a:tblGrid>
              <a:tr h="70688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Staff MUST remain off work if: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960000"/>
                          </a:solidFill>
                        </a:rPr>
                        <a:t>They have symptoms; OR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960000"/>
                          </a:solidFill>
                        </a:rPr>
                        <a:t>Someone in their home has symptoms.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4957581"/>
                  </a:ext>
                </a:extLst>
              </a:tr>
              <a:tr h="95041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Staff should stay alert for symptoms</a:t>
                      </a:r>
                      <a:endParaRPr lang="en-GB" sz="16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37991935"/>
                  </a:ext>
                </a:extLst>
              </a:tr>
              <a:tr h="1333527">
                <a:tc>
                  <a:txBody>
                    <a:bodyPr/>
                    <a:lstStyle/>
                    <a:p>
                      <a:r>
                        <a:rPr lang="en-GB" sz="1600" b="1" dirty="0"/>
                        <a:t>Staff with symptoms must remain off work for 10 days.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Must have improved before returning to work.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Must have been fever free for the last 48 hours – if not, continue self isolation until fever free for 48 hours.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5751646"/>
                  </a:ext>
                </a:extLst>
              </a:tr>
              <a:tr h="1796566">
                <a:tc>
                  <a:txBody>
                    <a:bodyPr/>
                    <a:lstStyle/>
                    <a:p>
                      <a:r>
                        <a:rPr lang="en-GB" sz="1600" b="1" dirty="0"/>
                        <a:t>Staff with someone unwell in their household must remain off work for 14 days: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If a staff member develops symptoms during their 14 day isolation they only need to self-isolate for 10 days from onset of symptoms.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This may mean they finish before or after the 14 day period.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0969017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D1E259-48DA-401E-918D-621EF74D2CDE}"/>
              </a:ext>
            </a:extLst>
          </p:cNvPr>
          <p:cNvGrpSpPr/>
          <p:nvPr/>
        </p:nvGrpSpPr>
        <p:grpSpPr>
          <a:xfrm>
            <a:off x="467544" y="1241027"/>
            <a:ext cx="1143192" cy="4280182"/>
            <a:chOff x="498409" y="1095603"/>
            <a:chExt cx="1143192" cy="42801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D1CDB49-0958-455E-AF15-EDD7F1C27C18}"/>
                </a:ext>
              </a:extLst>
            </p:cNvPr>
            <p:cNvGrpSpPr/>
            <p:nvPr/>
          </p:nvGrpSpPr>
          <p:grpSpPr>
            <a:xfrm>
              <a:off x="498409" y="1095603"/>
              <a:ext cx="1143192" cy="4280182"/>
              <a:chOff x="425691" y="1486657"/>
              <a:chExt cx="1143192" cy="428018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2998961-094D-47D7-9571-AAF072BB7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277" y="1486657"/>
                <a:ext cx="899967" cy="89996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B82406B-B013-4A47-85AE-821F044F8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49" y="3352399"/>
                <a:ext cx="929022" cy="92902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CE919020-ADB4-4C77-805F-18AC0FD73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91" y="4623647"/>
                <a:ext cx="1143192" cy="1143192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01667E2-F69B-4C14-B90C-F124B8745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5" y="1981980"/>
              <a:ext cx="977735" cy="977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75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DB5F13-AF0C-4598-8B09-7EB17A2AC50A}"/>
              </a:ext>
            </a:extLst>
          </p:cNvPr>
          <p:cNvSpPr txBox="1"/>
          <p:nvPr/>
        </p:nvSpPr>
        <p:spPr>
          <a:xfrm>
            <a:off x="4072665" y="4400126"/>
            <a:ext cx="13826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COVID positive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0ED3F-56CE-48ED-8A0D-A8EF78FF7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577ED-5854-4742-A342-D11CF69A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A1EF570-050A-44D2-BDB0-AF421130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/>
          <a:lstStyle/>
          <a:p>
            <a:r>
              <a:rPr lang="en-GB" dirty="0"/>
              <a:t>Symptoms in staff member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F474E70-1EA1-4C93-8AA6-89B8BE5D1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5" y="2843164"/>
            <a:ext cx="1219200" cy="121920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4A5A702A-F376-4111-AE1C-93186A7EAD58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11711" y="3452764"/>
            <a:ext cx="1639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633C459-E003-441A-A180-9682703BD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58" y="3000699"/>
            <a:ext cx="898872" cy="89887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0BC50FA6-792D-4065-8595-54CD65EA6BD0}"/>
              </a:ext>
            </a:extLst>
          </p:cNvPr>
          <p:cNvCxnSpPr>
            <a:cxnSpLocks/>
            <a:stCxn id="35" idx="3"/>
            <a:endCxn id="40" idx="1"/>
          </p:cNvCxnSpPr>
          <p:nvPr/>
        </p:nvCxnSpPr>
        <p:spPr>
          <a:xfrm flipV="1">
            <a:off x="1594825" y="3450135"/>
            <a:ext cx="1252133" cy="2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2CE203D-DCEA-46F5-B2B2-C238557928CF}"/>
              </a:ext>
            </a:extLst>
          </p:cNvPr>
          <p:cNvSpPr txBox="1"/>
          <p:nvPr/>
        </p:nvSpPr>
        <p:spPr>
          <a:xfrm>
            <a:off x="2523618" y="5116928"/>
            <a:ext cx="82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No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4D1EA91-F55E-4876-818E-B76C4B317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57" y="5089525"/>
            <a:ext cx="1219200" cy="12192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C23335A-B52D-43A3-9989-4AFE360EAC20}"/>
              </a:ext>
            </a:extLst>
          </p:cNvPr>
          <p:cNvSpPr txBox="1"/>
          <p:nvPr/>
        </p:nvSpPr>
        <p:spPr>
          <a:xfrm>
            <a:off x="5746805" y="5440796"/>
            <a:ext cx="266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Continue self-isolation for at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least 10 days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65299A22-9086-4500-B25E-D2BC39519791}"/>
              </a:ext>
            </a:extLst>
          </p:cNvPr>
          <p:cNvCxnSpPr>
            <a:cxnSpLocks/>
          </p:cNvCxnSpPr>
          <p:nvPr/>
        </p:nvCxnSpPr>
        <p:spPr>
          <a:xfrm flipV="1">
            <a:off x="3918507" y="3441768"/>
            <a:ext cx="1202579" cy="6747"/>
          </a:xfrm>
          <a:prstGeom prst="straightConnector1">
            <a:avLst/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A5DF3E29-4DE2-43C9-ABD7-45AE7BAE7378}"/>
              </a:ext>
            </a:extLst>
          </p:cNvPr>
          <p:cNvCxnSpPr>
            <a:cxnSpLocks/>
          </p:cNvCxnSpPr>
          <p:nvPr/>
        </p:nvCxnSpPr>
        <p:spPr>
          <a:xfrm>
            <a:off x="5327262" y="4458627"/>
            <a:ext cx="0" cy="8035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B23C7E4-C1BA-46D1-B669-B489981A0CA7}"/>
              </a:ext>
            </a:extLst>
          </p:cNvPr>
          <p:cNvSpPr txBox="1"/>
          <p:nvPr/>
        </p:nvSpPr>
        <p:spPr>
          <a:xfrm>
            <a:off x="6435271" y="1778245"/>
            <a:ext cx="11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Return to work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342285F-0FA0-4F38-BBC5-160823C3B0E4}"/>
              </a:ext>
            </a:extLst>
          </p:cNvPr>
          <p:cNvSpPr txBox="1"/>
          <p:nvPr/>
        </p:nvSpPr>
        <p:spPr>
          <a:xfrm>
            <a:off x="4072665" y="3121563"/>
            <a:ext cx="82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Yes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FF45B183-D5C9-47B1-B764-EC3239A9D04C}"/>
              </a:ext>
            </a:extLst>
          </p:cNvPr>
          <p:cNvGrpSpPr/>
          <p:nvPr/>
        </p:nvGrpSpPr>
        <p:grpSpPr>
          <a:xfrm>
            <a:off x="4739422" y="2931189"/>
            <a:ext cx="1382617" cy="1497447"/>
            <a:chOff x="3880691" y="2944739"/>
            <a:chExt cx="1382617" cy="1497447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3CE2A1BD-E5D8-407E-BFB4-FD5EAFF7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759" y="2944739"/>
              <a:ext cx="1021159" cy="102115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45FCD5C-CDCD-485C-97DD-2188F52C5882}"/>
                </a:ext>
              </a:extLst>
            </p:cNvPr>
            <p:cNvSpPr txBox="1"/>
            <p:nvPr/>
          </p:nvSpPr>
          <p:spPr>
            <a:xfrm>
              <a:off x="3880691" y="3857411"/>
              <a:ext cx="1382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Testing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done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405FF09-CFE8-480B-9E2D-D6B4223F1375}"/>
              </a:ext>
            </a:extLst>
          </p:cNvPr>
          <p:cNvSpPr txBox="1"/>
          <p:nvPr/>
        </p:nvSpPr>
        <p:spPr>
          <a:xfrm>
            <a:off x="205106" y="3935480"/>
            <a:ext cx="154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Self-isolate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xmlns="" id="{3B7C3788-EEBB-4C76-8B44-095A1CC93EFF}"/>
              </a:ext>
            </a:extLst>
          </p:cNvPr>
          <p:cNvCxnSpPr>
            <a:cxnSpLocks/>
            <a:stCxn id="41" idx="2"/>
            <a:endCxn id="45" idx="1"/>
          </p:cNvCxnSpPr>
          <p:nvPr/>
        </p:nvCxnSpPr>
        <p:spPr>
          <a:xfrm rot="16200000" flipH="1">
            <a:off x="3285559" y="4274426"/>
            <a:ext cx="1331933" cy="1517463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xmlns="" id="{66822FA7-2837-42B7-8391-5B59E63B57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71394" y="1694649"/>
            <a:ext cx="1397087" cy="1097254"/>
          </a:xfrm>
          <a:prstGeom prst="bentConnector2">
            <a:avLst/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465198C-ECBC-480B-8AF4-4D03103E35C7}"/>
              </a:ext>
            </a:extLst>
          </p:cNvPr>
          <p:cNvSpPr txBox="1"/>
          <p:nvPr/>
        </p:nvSpPr>
        <p:spPr>
          <a:xfrm>
            <a:off x="3907666" y="1580605"/>
            <a:ext cx="13969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COVID negative and no longer symptomatic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5A290CC-86B8-49C3-B5DB-08126F7DE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0" y="868359"/>
            <a:ext cx="1219200" cy="1173867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02F935DA-E14B-44BB-BE99-0D608ECB4B79}"/>
              </a:ext>
            </a:extLst>
          </p:cNvPr>
          <p:cNvCxnSpPr>
            <a:cxnSpLocks/>
          </p:cNvCxnSpPr>
          <p:nvPr/>
        </p:nvCxnSpPr>
        <p:spPr>
          <a:xfrm flipH="1" flipV="1">
            <a:off x="7346534" y="1534102"/>
            <a:ext cx="871521" cy="4174277"/>
          </a:xfrm>
          <a:prstGeom prst="curvedConnector3">
            <a:avLst>
              <a:gd name="adj1" fmla="val -73225"/>
            </a:avLst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D232355-0497-405E-B14A-9DA1F304EF8A}"/>
              </a:ext>
            </a:extLst>
          </p:cNvPr>
          <p:cNvSpPr txBox="1"/>
          <p:nvPr/>
        </p:nvSpPr>
        <p:spPr>
          <a:xfrm>
            <a:off x="7457967" y="3111368"/>
            <a:ext cx="16238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If clinically improved and no fever for last 48 hours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1599036-EDEC-4D75-82C6-F617CA85933A}"/>
              </a:ext>
            </a:extLst>
          </p:cNvPr>
          <p:cNvSpPr txBox="1"/>
          <p:nvPr/>
        </p:nvSpPr>
        <p:spPr>
          <a:xfrm>
            <a:off x="2370675" y="3782417"/>
            <a:ext cx="164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Able to Access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Testing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xmlns="" id="{67FED79C-47FC-49FC-8447-37B11B8C4D52}"/>
              </a:ext>
            </a:extLst>
          </p:cNvPr>
          <p:cNvCxnSpPr>
            <a:cxnSpLocks/>
            <a:stCxn id="62" idx="3"/>
            <a:endCxn id="48" idx="0"/>
          </p:cNvCxnSpPr>
          <p:nvPr/>
        </p:nvCxnSpPr>
        <p:spPr>
          <a:xfrm>
            <a:off x="5983649" y="3441769"/>
            <a:ext cx="1094615" cy="1999027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4B259C-4408-4CFD-8C25-7329ECAAC222}"/>
              </a:ext>
            </a:extLst>
          </p:cNvPr>
          <p:cNvSpPr txBox="1"/>
          <p:nvPr/>
        </p:nvSpPr>
        <p:spPr>
          <a:xfrm>
            <a:off x="6142178" y="3802362"/>
            <a:ext cx="1396938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COVID negative and</a:t>
            </a:r>
            <a:r>
              <a:rPr lang="en-GB" sz="1600" dirty="0">
                <a:solidFill>
                  <a:srgbClr val="C00000"/>
                </a:solidFill>
              </a:rPr>
              <a:t> still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symptomatic</a:t>
            </a:r>
          </a:p>
        </p:txBody>
      </p:sp>
    </p:spTree>
    <p:extLst>
      <p:ext uri="{BB962C8B-B14F-4D97-AF65-F5344CB8AC3E}">
        <p14:creationId xmlns:p14="http://schemas.microsoft.com/office/powerpoint/2010/main" val="149104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F0ED3F-56CE-48ED-8A0D-A8EF78FF7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577ED-5854-4742-A342-D11CF69A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11D9CC-C9EB-4914-991D-64E25971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5" y="2843164"/>
            <a:ext cx="1219200" cy="12192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F1267D-C62D-42F3-9FD2-B9A10382656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1711" y="3452764"/>
            <a:ext cx="1639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2BFB64-1500-43DF-9479-E950AD08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10" y="3004145"/>
            <a:ext cx="898872" cy="89887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665A29A-98DE-4DD2-8884-6F674BD96A63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594825" y="3452764"/>
            <a:ext cx="363385" cy="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F67B557-8644-42B4-BFA2-A0AFB903DBC3}"/>
              </a:ext>
            </a:extLst>
          </p:cNvPr>
          <p:cNvSpPr txBox="1"/>
          <p:nvPr/>
        </p:nvSpPr>
        <p:spPr>
          <a:xfrm>
            <a:off x="1782983" y="5371039"/>
            <a:ext cx="82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No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FFC68E5-7B50-4E6A-A5F9-FABD7BC38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38" y="5173332"/>
            <a:ext cx="1219200" cy="12192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DBA456C-4FB3-41A7-8F6B-567627BCE7D9}"/>
              </a:ext>
            </a:extLst>
          </p:cNvPr>
          <p:cNvSpPr txBox="1"/>
          <p:nvPr/>
        </p:nvSpPr>
        <p:spPr>
          <a:xfrm>
            <a:off x="4614338" y="5426174"/>
            <a:ext cx="244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Continue self-isolation for at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least 14 days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818B7825-DEC5-4D25-B648-516D77D50494}"/>
              </a:ext>
            </a:extLst>
          </p:cNvPr>
          <p:cNvCxnSpPr>
            <a:stCxn id="12" idx="3"/>
            <a:endCxn id="36" idx="1"/>
          </p:cNvCxnSpPr>
          <p:nvPr/>
        </p:nvCxnSpPr>
        <p:spPr>
          <a:xfrm flipV="1">
            <a:off x="2857082" y="3448813"/>
            <a:ext cx="750193" cy="4768"/>
          </a:xfrm>
          <a:prstGeom prst="straightConnector1">
            <a:avLst/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898DAE28-DF2B-46F6-B8ED-5BEFBC0B31FB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4060733" y="4380227"/>
            <a:ext cx="1" cy="9725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9C5708F-0967-47A8-9478-E6721F10B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34" y="957351"/>
            <a:ext cx="1219200" cy="117386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2E81D5A-0257-4E7F-90A6-368D79C56698}"/>
              </a:ext>
            </a:extLst>
          </p:cNvPr>
          <p:cNvSpPr txBox="1"/>
          <p:nvPr/>
        </p:nvSpPr>
        <p:spPr>
          <a:xfrm>
            <a:off x="5278382" y="1827806"/>
            <a:ext cx="11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Return to work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CC55BD1-63CF-4410-87F8-5D86279A5C0D}"/>
              </a:ext>
            </a:extLst>
          </p:cNvPr>
          <p:cNvSpPr txBox="1"/>
          <p:nvPr/>
        </p:nvSpPr>
        <p:spPr>
          <a:xfrm>
            <a:off x="2803844" y="3093022"/>
            <a:ext cx="82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Yes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E86AC58-DB8B-422B-8E3A-825D9EA1CF10}"/>
              </a:ext>
            </a:extLst>
          </p:cNvPr>
          <p:cNvGrpSpPr/>
          <p:nvPr/>
        </p:nvGrpSpPr>
        <p:grpSpPr>
          <a:xfrm>
            <a:off x="3369425" y="2938233"/>
            <a:ext cx="1382617" cy="1441994"/>
            <a:chOff x="3865909" y="2944739"/>
            <a:chExt cx="1382617" cy="144199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937C0A5B-5323-4B03-9AF9-483B9838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759" y="2944739"/>
              <a:ext cx="1021159" cy="1021159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322281BD-A723-4467-8180-75CB497B3E6D}"/>
                </a:ext>
              </a:extLst>
            </p:cNvPr>
            <p:cNvSpPr txBox="1"/>
            <p:nvPr/>
          </p:nvSpPr>
          <p:spPr>
            <a:xfrm>
              <a:off x="3865909" y="3801958"/>
              <a:ext cx="1382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Testing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done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A3A4481-46F1-4555-B37A-6FE3D5D0C3F0}"/>
              </a:ext>
            </a:extLst>
          </p:cNvPr>
          <p:cNvSpPr txBox="1"/>
          <p:nvPr/>
        </p:nvSpPr>
        <p:spPr>
          <a:xfrm>
            <a:off x="205106" y="3935480"/>
            <a:ext cx="154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Self-isolate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787693A-9C86-464F-BA7B-E7BDB2AA482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36" y="3076055"/>
            <a:ext cx="841506" cy="841506"/>
          </a:xfrm>
          <a:prstGeom prst="rect">
            <a:avLst/>
          </a:prstGeom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xmlns="" id="{6E8079F1-600F-4008-8D83-F6BD08DFC3F4}"/>
              </a:ext>
            </a:extLst>
          </p:cNvPr>
          <p:cNvCxnSpPr>
            <a:cxnSpLocks/>
            <a:stCxn id="47" idx="3"/>
            <a:endCxn id="21" idx="2"/>
          </p:cNvCxnSpPr>
          <p:nvPr/>
        </p:nvCxnSpPr>
        <p:spPr>
          <a:xfrm flipV="1">
            <a:off x="7062607" y="4745348"/>
            <a:ext cx="1030456" cy="973214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2AE0D1-F433-4566-BCE6-627B4D84AFC2}"/>
              </a:ext>
            </a:extLst>
          </p:cNvPr>
          <p:cNvSpPr txBox="1"/>
          <p:nvPr/>
        </p:nvSpPr>
        <p:spPr>
          <a:xfrm>
            <a:off x="7042125" y="3914351"/>
            <a:ext cx="210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9A25E">
                    <a:lumMod val="75000"/>
                  </a:srgbClr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Staff member develops symptoms whilst isolating</a:t>
            </a:r>
          </a:p>
        </p:txBody>
      </p: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xmlns="" id="{FACB2A6D-9800-4A87-BF5C-17CF2FEA43A3}"/>
              </a:ext>
            </a:extLst>
          </p:cNvPr>
          <p:cNvCxnSpPr>
            <a:cxnSpLocks/>
            <a:stCxn id="37" idx="0"/>
            <a:endCxn id="59" idx="3"/>
          </p:cNvCxnSpPr>
          <p:nvPr/>
        </p:nvCxnSpPr>
        <p:spPr>
          <a:xfrm rot="16200000" flipV="1">
            <a:off x="6476177" y="1473842"/>
            <a:ext cx="1531770" cy="1672655"/>
          </a:xfrm>
          <a:prstGeom prst="curvedConnector2">
            <a:avLst/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52CF6E6-142E-44A7-A46A-0E7A6AC71D77}"/>
              </a:ext>
            </a:extLst>
          </p:cNvPr>
          <p:cNvSpPr txBox="1"/>
          <p:nvPr/>
        </p:nvSpPr>
        <p:spPr>
          <a:xfrm>
            <a:off x="7514734" y="1623395"/>
            <a:ext cx="1623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Improvement &amp; 10 days after symptoms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onset*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xmlns="" id="{4972EB49-212C-4B4E-9099-ADF9872273A3}"/>
              </a:ext>
            </a:extLst>
          </p:cNvPr>
          <p:cNvCxnSpPr>
            <a:cxnSpLocks/>
            <a:stCxn id="38" idx="2"/>
            <a:endCxn id="46" idx="1"/>
          </p:cNvCxnSpPr>
          <p:nvPr/>
        </p:nvCxnSpPr>
        <p:spPr>
          <a:xfrm rot="16200000" flipH="1">
            <a:off x="2350271" y="4651065"/>
            <a:ext cx="1230422" cy="1033312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xmlns="" id="{258D16CF-2787-4105-A707-07EBD4FBEDB6}"/>
              </a:ext>
            </a:extLst>
          </p:cNvPr>
          <p:cNvCxnSpPr>
            <a:stCxn id="36" idx="0"/>
            <a:endCxn id="59" idx="1"/>
          </p:cNvCxnSpPr>
          <p:nvPr/>
        </p:nvCxnSpPr>
        <p:spPr>
          <a:xfrm rot="5400000" flipH="1" flipV="1">
            <a:off x="3955220" y="1706920"/>
            <a:ext cx="1393948" cy="1068679"/>
          </a:xfrm>
          <a:prstGeom prst="bentConnector2">
            <a:avLst/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245F2B7B-13D9-4B92-BE8F-D0DB7DCA3540}"/>
              </a:ext>
            </a:extLst>
          </p:cNvPr>
          <p:cNvCxnSpPr>
            <a:stCxn id="47" idx="0"/>
            <a:endCxn id="78" idx="2"/>
          </p:cNvCxnSpPr>
          <p:nvPr/>
        </p:nvCxnSpPr>
        <p:spPr>
          <a:xfrm flipH="1" flipV="1">
            <a:off x="5838472" y="2412581"/>
            <a:ext cx="1" cy="3013593"/>
          </a:xfrm>
          <a:prstGeom prst="straightConnector1">
            <a:avLst/>
          </a:prstGeom>
          <a:ln w="38100">
            <a:solidFill>
              <a:srgbClr val="0091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8A8B609-6A99-498D-B013-692E9079CBF1}"/>
              </a:ext>
            </a:extLst>
          </p:cNvPr>
          <p:cNvSpPr txBox="1"/>
          <p:nvPr/>
        </p:nvSpPr>
        <p:spPr>
          <a:xfrm>
            <a:off x="5065865" y="3204420"/>
            <a:ext cx="16238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Staff member has no symptoms after 14 days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A1132-681C-44F0-852D-219648FF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Symptoms in household of member of staff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DA549B-4561-421D-B5C6-AD34B1778634}"/>
              </a:ext>
            </a:extLst>
          </p:cNvPr>
          <p:cNvSpPr txBox="1"/>
          <p:nvPr/>
        </p:nvSpPr>
        <p:spPr>
          <a:xfrm>
            <a:off x="3133023" y="4483080"/>
            <a:ext cx="2161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HH member is COVID positive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C3A4F95-9705-4759-8B38-9750BA28E3DB}"/>
              </a:ext>
            </a:extLst>
          </p:cNvPr>
          <p:cNvSpPr txBox="1"/>
          <p:nvPr/>
        </p:nvSpPr>
        <p:spPr>
          <a:xfrm>
            <a:off x="2857082" y="1745482"/>
            <a:ext cx="2083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155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HH member is COVID negative and staff member is well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205859-EA08-417E-A75A-78F689CED3AF}"/>
              </a:ext>
            </a:extLst>
          </p:cNvPr>
          <p:cNvSpPr txBox="1"/>
          <p:nvPr/>
        </p:nvSpPr>
        <p:spPr>
          <a:xfrm>
            <a:off x="1626707" y="3721513"/>
            <a:ext cx="164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Household member able to Access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Testing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61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10F7B-2954-471F-A32E-52D84C07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 washing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D5467-E2AD-43DD-8809-F7143D02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228072"/>
            <a:ext cx="8028000" cy="4739679"/>
          </a:xfrm>
        </p:spPr>
        <p:txBody>
          <a:bodyPr/>
          <a:lstStyle/>
          <a:p>
            <a:pPr marL="0" indent="0"/>
            <a:r>
              <a:rPr lang="en-GB" sz="1600" b="1" dirty="0"/>
              <a:t>As often as possible for at least </a:t>
            </a:r>
            <a:br>
              <a:rPr lang="en-GB" sz="1600" b="1" dirty="0"/>
            </a:br>
            <a:r>
              <a:rPr lang="en-GB" sz="1600" b="1" dirty="0"/>
              <a:t>20 seconds: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Ideally soap and warm water.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Alcohol gel otherwise (allow to</a:t>
            </a:r>
            <a:br>
              <a:rPr lang="en-GB" sz="1600" dirty="0"/>
            </a:br>
            <a:r>
              <a:rPr lang="en-GB" sz="1600" dirty="0"/>
              <a:t>dry). </a:t>
            </a:r>
            <a:r>
              <a:rPr lang="en-GB" sz="1600" u="sng" dirty="0">
                <a:solidFill>
                  <a:srgbClr val="0070C0"/>
                </a:solidFill>
              </a:rPr>
              <a:t/>
            </a:r>
            <a:br>
              <a:rPr lang="en-GB" sz="1600" u="sng" dirty="0">
                <a:solidFill>
                  <a:srgbClr val="0070C0"/>
                </a:solidFill>
              </a:rPr>
            </a:br>
            <a:endParaRPr lang="en-GB" sz="1600" u="sng" dirty="0">
              <a:solidFill>
                <a:srgbClr val="0070C0"/>
              </a:solidFill>
            </a:endParaRPr>
          </a:p>
          <a:p>
            <a:pPr marL="0" indent="0"/>
            <a:r>
              <a:rPr lang="en-GB" sz="1600" b="1" dirty="0"/>
              <a:t>Definitely: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Before and after resident contact.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After coughing/sneezing.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Before food preparation.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After toileting.</a:t>
            </a:r>
            <a:br>
              <a:rPr lang="en-GB" sz="1600" dirty="0"/>
            </a:br>
            <a:endParaRPr lang="en-GB" sz="1600" dirty="0"/>
          </a:p>
          <a:p>
            <a:pPr marL="0" indent="0"/>
            <a:r>
              <a:rPr lang="en-GB" sz="1600" b="1" dirty="0"/>
              <a:t>Correct technique essential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Include wrist and forearm.</a:t>
            </a:r>
            <a:endParaRPr lang="en-GB" sz="1600" dirty="0">
              <a:hlinkClick r:id="" action="ppaction://noaction"/>
            </a:endParaRP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3"/>
              </a:rPr>
              <a:t>Link to online video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D3219F-46A6-440C-80EE-127725310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B430A-22BB-4E5C-96A1-DABF791D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F0BF79-3051-42E6-A8DB-B055E51F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922" y="404664"/>
            <a:ext cx="443756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9B7FD-6B4E-45AE-A971-9819E0B7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Hand washing: commonly missed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F9E079-CD40-462B-A2BF-6899F3837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00EFE-A7BB-45C7-87F4-1A8829E4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2" descr="A Coronavirus Hand Washing Guide is Making the Rounds">
            <a:extLst>
              <a:ext uri="{FF2B5EF4-FFF2-40B4-BE49-F238E27FC236}">
                <a16:creationId xmlns:a16="http://schemas.microsoft.com/office/drawing/2014/main" xmlns="" id="{159293CA-05B0-44A5-964A-422891FE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00" y="1952625"/>
            <a:ext cx="7086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7ABAC-5C0D-4CF7-83FE-12BD394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clothing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6F43D9-A581-4273-A976-6DC72BD8A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D37FDD-CFA2-4747-858E-DCB23B94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146" name="Picture 2" descr="https://static.thenounproject.com/png/3155868-200.png">
            <a:extLst>
              <a:ext uri="{FF2B5EF4-FFF2-40B4-BE49-F238E27FC236}">
                <a16:creationId xmlns:a16="http://schemas.microsoft.com/office/drawing/2014/main" xmlns="" id="{1919E29C-C902-469A-8F10-E31CA296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5" y="1375306"/>
            <a:ext cx="719136" cy="7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henounproject.com/png/3224055-200.png">
            <a:extLst>
              <a:ext uri="{FF2B5EF4-FFF2-40B4-BE49-F238E27FC236}">
                <a16:creationId xmlns:a16="http://schemas.microsoft.com/office/drawing/2014/main" xmlns="" id="{4DAF091D-BCDA-49FD-B78F-4AF86CBD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5" y="3458781"/>
            <a:ext cx="1352884" cy="13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B0AF6C5-278B-4AD7-974E-9382EE526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29758"/>
              </p:ext>
            </p:extLst>
          </p:nvPr>
        </p:nvGraphicFramePr>
        <p:xfrm>
          <a:off x="1621645" y="1248517"/>
          <a:ext cx="7104490" cy="4818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4490">
                  <a:extLst>
                    <a:ext uri="{9D8B030D-6E8A-4147-A177-3AD203B41FA5}">
                      <a16:colId xmlns:a16="http://schemas.microsoft.com/office/drawing/2014/main" xmlns="" val="361216551"/>
                    </a:ext>
                  </a:extLst>
                </a:gridCol>
              </a:tblGrid>
              <a:tr h="994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Wear your normal work clothes or uniform at work.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3020736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Do not wear your uniform when going home every day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Refer to HMPPS guidance - transport uniform in a plastic bag and store/wash it safely.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0105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Cleaning work clothes/uniform at home:</a:t>
                      </a:r>
                    </a:p>
                    <a:p>
                      <a:pPr marL="74295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Should be laundered after every shift separately from other clothes.</a:t>
                      </a:r>
                    </a:p>
                    <a:p>
                      <a:pPr marL="74295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If not, store separately from other clothes until washed.</a:t>
                      </a:r>
                    </a:p>
                    <a:p>
                      <a:pPr marL="74295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Use the maximum temperature possible and in a wash cycle of at least 10 minutes.</a:t>
                      </a:r>
                    </a:p>
                    <a:p>
                      <a:pPr marL="74295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Do not overload machine.</a:t>
                      </a:r>
                    </a:p>
                    <a:p>
                      <a:pPr marL="74295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 suitable detergent should always be used.</a:t>
                      </a:r>
                    </a:p>
                    <a:p>
                      <a:pPr marL="742950" lvl="1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Clothes should be ironed or tumble dried after wash.</a:t>
                      </a:r>
                    </a:p>
                    <a:p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8449524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2BB774-B909-403B-BE9D-39B4220A8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5" y="21800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FEE976-1C4A-4126-ACB4-9E5D11995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A74147-A5D9-414A-9F16-A84648DD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4D8473-64CE-4876-89CE-9EF577FF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4328176" cy="6104532"/>
          </a:xfrm>
          <a:prstGeom prst="rect">
            <a:avLst/>
          </a:prstGeom>
        </p:spPr>
      </p:pic>
      <p:pic>
        <p:nvPicPr>
          <p:cNvPr id="8" name="Picture 8" descr="https://static.thenounproject.com/png/2877379-200.png">
            <a:extLst>
              <a:ext uri="{FF2B5EF4-FFF2-40B4-BE49-F238E27FC236}">
                <a16:creationId xmlns:a16="http://schemas.microsoft.com/office/drawing/2014/main" xmlns="" id="{5C8890E7-1F29-48EA-AC32-8221256D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826708" cy="8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D13670-5057-4F3E-9A34-B03BE57F42DC}"/>
              </a:ext>
            </a:extLst>
          </p:cNvPr>
          <p:cNvSpPr/>
          <p:nvPr/>
        </p:nvSpPr>
        <p:spPr>
          <a:xfrm>
            <a:off x="5398708" y="638868"/>
            <a:ext cx="3665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Correct wearing and removal technique is really important.</a:t>
            </a:r>
          </a:p>
        </p:txBody>
      </p:sp>
      <p:pic>
        <p:nvPicPr>
          <p:cNvPr id="10" name="Picture 2" descr="https://static.thenounproject.com/png/2557092-200.png">
            <a:extLst>
              <a:ext uri="{FF2B5EF4-FFF2-40B4-BE49-F238E27FC236}">
                <a16:creationId xmlns:a16="http://schemas.microsoft.com/office/drawing/2014/main" xmlns="" id="{8830E99B-AC02-4711-9D04-902947FA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74" y="1700808"/>
            <a:ext cx="634959" cy="6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AA3B52-5605-48F4-A180-F4B652B43975}"/>
              </a:ext>
            </a:extLst>
          </p:cNvPr>
          <p:cNvSpPr txBox="1"/>
          <p:nvPr/>
        </p:nvSpPr>
        <p:spPr>
          <a:xfrm>
            <a:off x="5398708" y="1676315"/>
            <a:ext cx="3349756" cy="65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You must still wash your hands even if using PPE.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pic>
        <p:nvPicPr>
          <p:cNvPr id="12" name="Picture 2" descr="https://static.thenounproject.com/png/1947523-200.png">
            <a:extLst>
              <a:ext uri="{FF2B5EF4-FFF2-40B4-BE49-F238E27FC236}">
                <a16:creationId xmlns:a16="http://schemas.microsoft.com/office/drawing/2014/main" xmlns="" id="{1FD70F9C-B7FD-43EC-80F7-8A119D5D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40" y="2612200"/>
            <a:ext cx="699107" cy="6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92EA6A-F47E-4747-ABEA-86A698BE7359}"/>
              </a:ext>
            </a:extLst>
          </p:cNvPr>
          <p:cNvSpPr/>
          <p:nvPr/>
        </p:nvSpPr>
        <p:spPr>
          <a:xfrm>
            <a:off x="5425322" y="2664976"/>
            <a:ext cx="3445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Most recent guidance always available </a:t>
            </a:r>
            <a:r>
              <a:rPr lang="en-GB" sz="1800" b="1" dirty="0"/>
              <a:t>on gov.uk website</a:t>
            </a:r>
            <a:endParaRPr kumimoji="0" lang="en-GB" sz="1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D6A3E7-1D75-4C4C-9AC9-7AA62F4E4DFD}"/>
              </a:ext>
            </a:extLst>
          </p:cNvPr>
          <p:cNvSpPr/>
          <p:nvPr/>
        </p:nvSpPr>
        <p:spPr>
          <a:xfrm>
            <a:off x="5438299" y="3683785"/>
            <a:ext cx="331016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tx1"/>
                </a:solidFill>
                <a:hlinkClick r:id="rId7"/>
              </a:rPr>
              <a:t>Putting on (Donning) and removing (Doffing) PPE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AA3DEB-4491-4A9A-A8E1-E8315310B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02" y="3591154"/>
            <a:ext cx="831595" cy="8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808E15-3174-4E91-9E01-A5E828675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9901"/>
            <a:ext cx="9144000" cy="549275"/>
          </a:xfrm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BDAAE-06DB-4669-A3A8-5A10F828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303E3B-B6F1-414C-9747-A53C858E809E}"/>
              </a:ext>
            </a:extLst>
          </p:cNvPr>
          <p:cNvSpPr txBox="1"/>
          <p:nvPr/>
        </p:nvSpPr>
        <p:spPr>
          <a:xfrm>
            <a:off x="2262390" y="1593863"/>
            <a:ext cx="61980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ts val="600"/>
              </a:spcBef>
            </a:pPr>
            <a:r>
              <a:rPr lang="en-GB" sz="1800" dirty="0">
                <a:solidFill>
                  <a:prstClr val="black"/>
                </a:solidFill>
                <a:latin typeface="+mn-lt"/>
              </a:rPr>
              <a:t>Public and privately-managed prisons</a:t>
            </a:r>
          </a:p>
          <a:p>
            <a:pPr lvl="0" eaLnBrk="0" hangingPunct="0">
              <a:spcBef>
                <a:spcPts val="600"/>
              </a:spcBef>
            </a:pPr>
            <a:r>
              <a:rPr lang="en-GB" sz="1800" dirty="0">
                <a:solidFill>
                  <a:prstClr val="black"/>
                </a:solidFill>
                <a:latin typeface="+mn-lt"/>
              </a:rPr>
              <a:t>Immigration removal centres (IRC)</a:t>
            </a:r>
          </a:p>
        </p:txBody>
      </p:sp>
      <p:pic>
        <p:nvPicPr>
          <p:cNvPr id="1034" name="Picture 10" descr="https://static.thenounproject.com/png/2006845-200.png">
            <a:extLst>
              <a:ext uri="{FF2B5EF4-FFF2-40B4-BE49-F238E27FC236}">
                <a16:creationId xmlns:a16="http://schemas.microsoft.com/office/drawing/2014/main" xmlns="" id="{8CC9298E-0345-4A71-A05A-006B9A2B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6" y="4497937"/>
            <a:ext cx="1256928" cy="12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CDD854-0199-42F5-9316-72945A0BE440}"/>
              </a:ext>
            </a:extLst>
          </p:cNvPr>
          <p:cNvSpPr txBox="1"/>
          <p:nvPr/>
        </p:nvSpPr>
        <p:spPr>
          <a:xfrm>
            <a:off x="2262390" y="4644190"/>
            <a:ext cx="446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Content accurate at time of presentation but always refer to online guidance for latest information</a:t>
            </a:r>
          </a:p>
          <a:p>
            <a:endParaRPr lang="en-GB" sz="1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4480B7F-4B0D-447A-BFBD-97777382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453706"/>
            <a:ext cx="8028000" cy="648072"/>
          </a:xfrm>
        </p:spPr>
        <p:txBody>
          <a:bodyPr/>
          <a:lstStyle/>
          <a:p>
            <a:r>
              <a:rPr lang="en-GB" dirty="0"/>
              <a:t>Relevance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59DE54-466D-45F4-8CDE-2080FE338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6" y="1342559"/>
            <a:ext cx="1256928" cy="1256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DA122E8-FAAF-41D1-B646-4A84E8601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7" y="2828835"/>
            <a:ext cx="1200329" cy="1200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6E20DFE-E37B-43EA-A94A-85DB0147E0B5}"/>
              </a:ext>
            </a:extLst>
          </p:cNvPr>
          <p:cNvSpPr/>
          <p:nvPr/>
        </p:nvSpPr>
        <p:spPr>
          <a:xfrm>
            <a:off x="2262390" y="2720745"/>
            <a:ext cx="5693472" cy="187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C</a:t>
            </a:r>
            <a:r>
              <a:rPr lang="en-GB" sz="1800" dirty="0">
                <a:solidFill>
                  <a:prstClr val="black"/>
                </a:solidFill>
              </a:rPr>
              <a:t>hildren and young people’s secure estate (CYPSE)</a:t>
            </a:r>
          </a:p>
          <a:p>
            <a:pPr lvl="0" eaLnBrk="0" hangingPunct="0">
              <a:spcBef>
                <a:spcPts val="600"/>
              </a:spcBef>
            </a:pPr>
            <a:r>
              <a:rPr lang="en-GB" sz="1800" dirty="0">
                <a:solidFill>
                  <a:prstClr val="black"/>
                </a:solidFill>
              </a:rPr>
              <a:t>young offender institutions (YOI)</a:t>
            </a:r>
          </a:p>
          <a:p>
            <a:pPr lvl="0" eaLnBrk="0" hangingPunct="0">
              <a:spcBef>
                <a:spcPts val="600"/>
              </a:spcBef>
            </a:pPr>
            <a:r>
              <a:rPr lang="en-GB" sz="1800" dirty="0">
                <a:solidFill>
                  <a:prstClr val="black"/>
                </a:solidFill>
              </a:rPr>
              <a:t>Secure training centres (STC)</a:t>
            </a:r>
          </a:p>
          <a:p>
            <a:pPr lvl="0" eaLnBrk="0" hangingPunct="0">
              <a:spcBef>
                <a:spcPts val="600"/>
              </a:spcBef>
            </a:pPr>
            <a:r>
              <a:rPr lang="en-GB" sz="1800" dirty="0">
                <a:solidFill>
                  <a:prstClr val="black"/>
                </a:solidFill>
              </a:rPr>
              <a:t>Secure children’s homes (SCH)</a:t>
            </a:r>
          </a:p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0E317-2F7A-4473-A1FE-D101DEF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/>
          <a:lstStyle/>
          <a:p>
            <a:r>
              <a:rPr lang="en-GB" dirty="0"/>
              <a:t>PPE changing frequency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C61716-2FEC-4719-8A6C-1E3850730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755E2-3826-485D-9D3C-3D59E613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335E58-917B-4C49-893E-B9AE2C550A7D}"/>
              </a:ext>
            </a:extLst>
          </p:cNvPr>
          <p:cNvGrpSpPr/>
          <p:nvPr/>
        </p:nvGrpSpPr>
        <p:grpSpPr>
          <a:xfrm>
            <a:off x="4965844" y="1628800"/>
            <a:ext cx="3403638" cy="2923773"/>
            <a:chOff x="900113" y="1799198"/>
            <a:chExt cx="3403638" cy="2923773"/>
          </a:xfrm>
        </p:grpSpPr>
        <p:pic>
          <p:nvPicPr>
            <p:cNvPr id="38" name="Picture 8" descr="https://static.thenounproject.com/png/1578787-200.png">
              <a:extLst>
                <a:ext uri="{FF2B5EF4-FFF2-40B4-BE49-F238E27FC236}">
                  <a16:creationId xmlns:a16="http://schemas.microsoft.com/office/drawing/2014/main" xmlns="" id="{75838159-0793-41B3-AF06-85F4D9E9E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799198"/>
              <a:ext cx="1390619" cy="139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https://static.thenounproject.com/png/1387755-200.png">
              <a:extLst>
                <a:ext uri="{FF2B5EF4-FFF2-40B4-BE49-F238E27FC236}">
                  <a16:creationId xmlns:a16="http://schemas.microsoft.com/office/drawing/2014/main" xmlns="" id="{F9490DD6-209E-4518-81EB-6D87CA35D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21" y="3669682"/>
              <a:ext cx="1053289" cy="1053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BF7CD8B-541E-46C0-BC07-6AD4C5970846}"/>
                </a:ext>
              </a:extLst>
            </p:cNvPr>
            <p:cNvSpPr txBox="1"/>
            <p:nvPr/>
          </p:nvSpPr>
          <p:spPr>
            <a:xfrm>
              <a:off x="2339752" y="2294452"/>
              <a:ext cx="196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55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Plastic apron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C7744CC-D4C0-46A0-81C2-08F337F2CA8D}"/>
                </a:ext>
              </a:extLst>
            </p:cNvPr>
            <p:cNvSpPr txBox="1"/>
            <p:nvPr/>
          </p:nvSpPr>
          <p:spPr>
            <a:xfrm>
              <a:off x="2339752" y="3990533"/>
              <a:ext cx="1390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55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Gloves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19BF3E-CA39-4F81-94B6-628159FD2C18}"/>
              </a:ext>
            </a:extLst>
          </p:cNvPr>
          <p:cNvGrpSpPr/>
          <p:nvPr/>
        </p:nvGrpSpPr>
        <p:grpSpPr>
          <a:xfrm>
            <a:off x="671386" y="1951464"/>
            <a:ext cx="3475198" cy="2327172"/>
            <a:chOff x="5455759" y="2248136"/>
            <a:chExt cx="3475198" cy="2327172"/>
          </a:xfrm>
        </p:grpSpPr>
        <p:pic>
          <p:nvPicPr>
            <p:cNvPr id="37" name="Picture 2" descr="https://static.thenounproject.com/png/827456-200.png">
              <a:extLst>
                <a:ext uri="{FF2B5EF4-FFF2-40B4-BE49-F238E27FC236}">
                  <a16:creationId xmlns:a16="http://schemas.microsoft.com/office/drawing/2014/main" xmlns="" id="{C321AC36-B248-44C6-8265-ACFFABF0A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759" y="2248136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BF3155A-0D69-4210-B3CA-666632902D51}"/>
                </a:ext>
              </a:extLst>
            </p:cNvPr>
            <p:cNvSpPr txBox="1"/>
            <p:nvPr/>
          </p:nvSpPr>
          <p:spPr>
            <a:xfrm>
              <a:off x="6490510" y="2567526"/>
              <a:ext cx="2363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55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Fluid resistant mask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22A0A6C-489E-42CA-8582-040DD4CA1A4E}"/>
                </a:ext>
              </a:extLst>
            </p:cNvPr>
            <p:cNvSpPr txBox="1"/>
            <p:nvPr/>
          </p:nvSpPr>
          <p:spPr>
            <a:xfrm>
              <a:off x="6567764" y="3990533"/>
              <a:ext cx="2363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55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Eye protection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(only if risk of splashing)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48BDE2-233B-461D-B1A3-1A8152352D58}"/>
              </a:ext>
            </a:extLst>
          </p:cNvPr>
          <p:cNvSpPr/>
          <p:nvPr/>
        </p:nvSpPr>
        <p:spPr>
          <a:xfrm>
            <a:off x="251575" y="5644327"/>
            <a:ext cx="421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  <a:hlinkClick r:id="rId5"/>
              </a:rPr>
              <a:t>Up to date guidance available online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4CCD10-7DFC-4542-9F1E-8A33E5F00DF6}"/>
              </a:ext>
            </a:extLst>
          </p:cNvPr>
          <p:cNvSpPr/>
          <p:nvPr/>
        </p:nvSpPr>
        <p:spPr>
          <a:xfrm>
            <a:off x="4777144" y="1517288"/>
            <a:ext cx="3592338" cy="3319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83BD20-2D00-42DA-894E-FC1745E9003D}"/>
              </a:ext>
            </a:extLst>
          </p:cNvPr>
          <p:cNvSpPr txBox="1"/>
          <p:nvPr/>
        </p:nvSpPr>
        <p:spPr>
          <a:xfrm>
            <a:off x="362516" y="4852712"/>
            <a:ext cx="385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9652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Up to 4hrs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19652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29165AA-9809-40FA-A322-03D5EF5F907E}"/>
              </a:ext>
            </a:extLst>
          </p:cNvPr>
          <p:cNvSpPr/>
          <p:nvPr/>
        </p:nvSpPr>
        <p:spPr>
          <a:xfrm>
            <a:off x="476993" y="1517288"/>
            <a:ext cx="3592338" cy="3319368"/>
          </a:xfrm>
          <a:prstGeom prst="rect">
            <a:avLst/>
          </a:prstGeom>
          <a:noFill/>
          <a:ln>
            <a:solidFill>
              <a:srgbClr val="31965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D0C5CB-6644-4741-8FA4-01ED7F4CD238}"/>
              </a:ext>
            </a:extLst>
          </p:cNvPr>
          <p:cNvSpPr txBox="1"/>
          <p:nvPr/>
        </p:nvSpPr>
        <p:spPr>
          <a:xfrm>
            <a:off x="4466067" y="4887596"/>
            <a:ext cx="42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Change between EACH resident/prisoner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FF983BF-E843-48F1-B7CB-9005DFCE78AD}"/>
              </a:ext>
            </a:extLst>
          </p:cNvPr>
          <p:cNvGrpSpPr/>
          <p:nvPr/>
        </p:nvGrpSpPr>
        <p:grpSpPr>
          <a:xfrm>
            <a:off x="594303" y="3409134"/>
            <a:ext cx="1191972" cy="1126114"/>
            <a:chOff x="5855872" y="1542189"/>
            <a:chExt cx="1191972" cy="1126114"/>
          </a:xfrm>
        </p:grpSpPr>
        <p:pic>
          <p:nvPicPr>
            <p:cNvPr id="26" name="Picture 12" descr="https://static.thenounproject.com/png/2875951-200.png">
              <a:extLst>
                <a:ext uri="{FF2B5EF4-FFF2-40B4-BE49-F238E27FC236}">
                  <a16:creationId xmlns:a16="http://schemas.microsoft.com/office/drawing/2014/main" xmlns="" id="{7B82F4EE-72D8-41BF-9A35-DBEB630F4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72" y="1542189"/>
              <a:ext cx="1126114" cy="112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FBCEA27-D483-4406-B941-CBF5C774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594" y="2162320"/>
              <a:ext cx="47625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3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E3CD4-956E-4A3B-98CE-6D2B9D18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misconceptions with 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557120-90C6-4A83-85FB-83E37FD65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862B0-54CB-4599-87F7-26B343EB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460F5A8-D045-449A-A772-A5FD2E5B846D}"/>
              </a:ext>
            </a:extLst>
          </p:cNvPr>
          <p:cNvGraphicFramePr>
            <a:graphicFrameLocks noGrp="1"/>
          </p:cNvGraphicFramePr>
          <p:nvPr/>
        </p:nvGraphicFramePr>
        <p:xfrm>
          <a:off x="1047456" y="1556792"/>
          <a:ext cx="8028000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8000">
                  <a:extLst>
                    <a:ext uri="{9D8B030D-6E8A-4147-A177-3AD203B41FA5}">
                      <a16:colId xmlns:a16="http://schemas.microsoft.com/office/drawing/2014/main" xmlns="" val="337943976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/>
                        <a:t>DON’T </a:t>
                      </a:r>
                      <a:r>
                        <a:rPr lang="en-GB" sz="1600" b="0" dirty="0"/>
                        <a:t>remove PPE and then put it back on</a:t>
                      </a:r>
                      <a:r>
                        <a:rPr lang="en-GB" sz="1600" b="1" dirty="0"/>
                        <a:t>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err="1"/>
                        <a:t>E.g</a:t>
                      </a:r>
                      <a:r>
                        <a:rPr lang="en-GB" sz="1600" b="0" dirty="0"/>
                        <a:t> coffee break, drinking water, smoking a cigarette, toilet breaks.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/>
                        <a:t>Remember that those who smoke have poorer outcomes with COVID-19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37991935"/>
                  </a:ext>
                </a:extLst>
              </a:tr>
              <a:tr h="689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DON’T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hang your mask on your neck or on your head – if the mask is removed from your mouth it must be disposed of and replaced.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717275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DON’T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touch your face especially if wearing gloves.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260065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wash your hands often.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56149680"/>
                  </a:ext>
                </a:extLst>
              </a:tr>
              <a:tr h="1135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organise your breaks to minimise removal and replacement of PPE: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Ensure ALL PPE is removed when you take your break.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Make sure you eat and drink enough – wearing PPE can get hot.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Ensure you use the toilet during your breaks.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0768810"/>
                  </a:ext>
                </a:extLst>
              </a:tr>
              <a:tr h="521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remember to take all the equipment you need into each room.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72992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F3DCE42-1426-41D6-B91B-66883D60958A}"/>
              </a:ext>
            </a:extLst>
          </p:cNvPr>
          <p:cNvGrpSpPr/>
          <p:nvPr/>
        </p:nvGrpSpPr>
        <p:grpSpPr>
          <a:xfrm>
            <a:off x="381450" y="1752445"/>
            <a:ext cx="563362" cy="4183878"/>
            <a:chOff x="381450" y="1752445"/>
            <a:chExt cx="563362" cy="41838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299A0118-CC36-4C6E-8FBF-9C3445841E3B}"/>
                </a:ext>
              </a:extLst>
            </p:cNvPr>
            <p:cNvGrpSpPr/>
            <p:nvPr/>
          </p:nvGrpSpPr>
          <p:grpSpPr>
            <a:xfrm>
              <a:off x="395536" y="1752445"/>
              <a:ext cx="549276" cy="3353109"/>
              <a:chOff x="289978" y="1310493"/>
              <a:chExt cx="549276" cy="335310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021ABAA3-3C98-44A4-84EA-75C9FC42C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978" y="4114326"/>
                <a:ext cx="549276" cy="54927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9FAF8921-191B-433C-8D22-7E4E1653C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256" y="1310493"/>
                <a:ext cx="492548" cy="492548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6D70314-D63F-453C-BB57-36E631437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0" y="2451138"/>
              <a:ext cx="492548" cy="4925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D1CFB4B-C94E-4FE9-87EF-D38CB0D7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106833"/>
              <a:ext cx="492548" cy="4925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ADC9533-925C-461B-8651-42FDF951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0" y="3753036"/>
              <a:ext cx="549276" cy="5492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954E1CE-E55A-48CB-8228-A2676919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387047"/>
              <a:ext cx="549276" cy="54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90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90AED-D85C-420A-BD26-918ABFA8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on 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694162-82C9-4449-A4DE-8479FBF15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185A53-FA54-4A93-8D06-B570149B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803DF7-F429-44BF-BC28-38F58306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96752"/>
            <a:ext cx="598739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9E118-BC4E-41F1-B5F6-FF2311F2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off 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A79DAD-99CA-41B7-93BB-2B697EB08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92650-1B8E-4A64-8BD5-A3000868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114241-AC66-4DFD-AF3F-FBE1A352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14" y="1268760"/>
            <a:ext cx="5033572" cy="4109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2E10B0-C87B-450A-AD69-EEC312CD290A}"/>
              </a:ext>
            </a:extLst>
          </p:cNvPr>
          <p:cNvSpPr txBox="1"/>
          <p:nvPr/>
        </p:nvSpPr>
        <p:spPr>
          <a:xfrm>
            <a:off x="179512" y="558924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Discard used PPE into clinical waste and dispose as per local policy</a:t>
            </a:r>
          </a:p>
        </p:txBody>
      </p:sp>
    </p:spTree>
    <p:extLst>
      <p:ext uri="{BB962C8B-B14F-4D97-AF65-F5344CB8AC3E}">
        <p14:creationId xmlns:p14="http://schemas.microsoft.com/office/powerpoint/2010/main" val="4512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64AF3-5D26-4D1D-8884-AD9CA1DD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88" y="589416"/>
            <a:ext cx="8435942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Admissions to Prison and PPDs and release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54C009-7C28-492E-B7E0-063F3A6FF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C60F26-4636-414D-8D07-89880EC5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2" descr="https://static.thenounproject.com/png/953513-200.png">
            <a:extLst>
              <a:ext uri="{FF2B5EF4-FFF2-40B4-BE49-F238E27FC236}">
                <a16:creationId xmlns:a16="http://schemas.microsoft.com/office/drawing/2014/main" xmlns="" id="{8E388C7D-564C-48EA-867E-8E31F7BE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3" y="143745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4C57241-54D9-4A25-8D63-821599BA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97536"/>
              </p:ext>
            </p:extLst>
          </p:nvPr>
        </p:nvGraphicFramePr>
        <p:xfrm>
          <a:off x="1336233" y="1437456"/>
          <a:ext cx="7476997" cy="4471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997">
                  <a:extLst>
                    <a:ext uri="{9D8B030D-6E8A-4147-A177-3AD203B41FA5}">
                      <a16:colId xmlns:a16="http://schemas.microsoft.com/office/drawing/2014/main" xmlns="" val="3571455561"/>
                    </a:ext>
                  </a:extLst>
                </a:gridCol>
              </a:tblGrid>
              <a:tr h="782822">
                <a:tc>
                  <a:txBody>
                    <a:bodyPr/>
                    <a:lstStyle/>
                    <a:p>
                      <a:r>
                        <a:rPr lang="en-GB" sz="1600" b="0" dirty="0"/>
                        <a:t>Refer to current guidance on</a:t>
                      </a:r>
                      <a:r>
                        <a:rPr lang="en-GB" sz="1600" b="1" dirty="0"/>
                        <a:t> isolation, shielding and </a:t>
                      </a:r>
                      <a:r>
                        <a:rPr lang="en-GB" sz="1600" b="1" dirty="0" err="1"/>
                        <a:t>cohorting</a:t>
                      </a:r>
                      <a:r>
                        <a:rPr lang="en-GB" sz="1600" b="1" dirty="0"/>
                        <a:t> in Prison/PPDs and in the community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2447548"/>
                  </a:ext>
                </a:extLst>
              </a:tr>
              <a:tr h="100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Prisons &amp; PPDs, communities and hospitals should work together to enable smooth transfer of patients between settings in accordance with current guidance.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9785430"/>
                  </a:ext>
                </a:extLst>
              </a:tr>
              <a:tr h="893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Testing is </a:t>
                      </a:r>
                      <a:r>
                        <a:rPr lang="en-GB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not required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prior to admission or release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6295175"/>
                  </a:ext>
                </a:extLst>
              </a:tr>
              <a:tr h="893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Results DO NOT need to be available </a:t>
                      </a:r>
                      <a:r>
                        <a:rPr lang="en-GB" sz="1600" b="0" dirty="0"/>
                        <a:t>prior to admission.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7208814"/>
                  </a:ext>
                </a:extLst>
              </a:tr>
              <a:tr h="893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Management depends on test result, symptoms and days in isolation.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7201188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9250E3-C396-45EE-82BE-842FEB391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2" y="4246137"/>
            <a:ext cx="648073" cy="6480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9EDA81-81A7-4976-905B-A3C508197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8" y="4949843"/>
            <a:ext cx="958945" cy="958945"/>
          </a:xfrm>
          <a:prstGeom prst="rect">
            <a:avLst/>
          </a:prstGeom>
        </p:spPr>
      </p:pic>
      <p:pic>
        <p:nvPicPr>
          <p:cNvPr id="24" name="Picture 2" descr="https://static.thenounproject.com/png/1764081-200.png">
            <a:extLst>
              <a:ext uri="{FF2B5EF4-FFF2-40B4-BE49-F238E27FC236}">
                <a16:creationId xmlns:a16="http://schemas.microsoft.com/office/drawing/2014/main" xmlns="" id="{73253457-2E22-4AEE-8E03-2AE48C56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2" y="2338660"/>
            <a:ext cx="588119" cy="5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887D02-62E3-4587-84C0-D9C3A63DB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" y="3214441"/>
            <a:ext cx="798375" cy="7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1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C0855-B1F7-47E4-85C8-67573C87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3104964"/>
            <a:ext cx="8028000" cy="648072"/>
          </a:xfrm>
        </p:spPr>
        <p:txBody>
          <a:bodyPr/>
          <a:lstStyle/>
          <a:p>
            <a:pPr algn="ctr"/>
            <a:r>
              <a:rPr lang="en-GB" dirty="0"/>
              <a:t>Outbreak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B6B431-BC33-48BB-8640-06255636D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649B68-FCAF-4C3A-A8C5-15127572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7CAB8-D15C-4F99-ADB0-7FF1CEFB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082024-8581-466A-8210-B521FE74C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02C20F-23BC-4238-BFB8-C2340D27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2B93831-9AF5-4685-B3EE-5D57510BBDBA}"/>
              </a:ext>
            </a:extLst>
          </p:cNvPr>
          <p:cNvSpPr/>
          <p:nvPr/>
        </p:nvSpPr>
        <p:spPr>
          <a:xfrm>
            <a:off x="838959" y="2130724"/>
            <a:ext cx="2602912" cy="364684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194BF98-3D7A-41B8-8A3A-FEC992679CD2}"/>
              </a:ext>
            </a:extLst>
          </p:cNvPr>
          <p:cNvSpPr txBox="1"/>
          <p:nvPr/>
        </p:nvSpPr>
        <p:spPr>
          <a:xfrm>
            <a:off x="303513" y="2130724"/>
            <a:ext cx="553998" cy="3666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Main symptoms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35479552-AF1A-4E83-99E1-51A1512D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412776"/>
            <a:ext cx="8028000" cy="10015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Outbreak: </a:t>
            </a:r>
            <a:r>
              <a:rPr lang="en-GB" dirty="0"/>
              <a:t>2 symptomatic cases within 14 days of each other.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F50DA8C-4584-4261-A2F3-4AF452B68F0C}"/>
              </a:ext>
            </a:extLst>
          </p:cNvPr>
          <p:cNvGrpSpPr/>
          <p:nvPr/>
        </p:nvGrpSpPr>
        <p:grpSpPr>
          <a:xfrm>
            <a:off x="4039559" y="2047596"/>
            <a:ext cx="2005279" cy="1497491"/>
            <a:chOff x="3569176" y="2084111"/>
            <a:chExt cx="2005279" cy="149749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26E585B-A6D5-4680-9E9C-177C7D948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908" y="2084111"/>
              <a:ext cx="1219200" cy="12192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875FB35E-4878-43CE-AEBC-988B108669F6}"/>
                </a:ext>
              </a:extLst>
            </p:cNvPr>
            <p:cNvSpPr txBox="1"/>
            <p:nvPr/>
          </p:nvSpPr>
          <p:spPr>
            <a:xfrm>
              <a:off x="3569176" y="3181492"/>
              <a:ext cx="2005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New confusion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379B6913-785C-4DBC-BC64-4CE93844530D}"/>
              </a:ext>
            </a:extLst>
          </p:cNvPr>
          <p:cNvGrpSpPr/>
          <p:nvPr/>
        </p:nvGrpSpPr>
        <p:grpSpPr>
          <a:xfrm>
            <a:off x="5656761" y="1925772"/>
            <a:ext cx="2005279" cy="1835169"/>
            <a:chOff x="5908913" y="2039139"/>
            <a:chExt cx="2005279" cy="183516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DDBE40F4-9C00-40D4-AFF4-C0A012CF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805" y="2039139"/>
              <a:ext cx="1323497" cy="132349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C9A0E59-2097-47E1-A6B1-79E07E1D0B6A}"/>
                </a:ext>
              </a:extLst>
            </p:cNvPr>
            <p:cNvSpPr txBox="1"/>
            <p:nvPr/>
          </p:nvSpPr>
          <p:spPr>
            <a:xfrm>
              <a:off x="5908913" y="3166422"/>
              <a:ext cx="2005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Reduced alertness</a:t>
              </a:r>
            </a:p>
          </p:txBody>
        </p:sp>
      </p:grpSp>
      <p:grpSp>
        <p:nvGrpSpPr>
          <p:cNvPr id="3072" name="Group 3071">
            <a:extLst>
              <a:ext uri="{FF2B5EF4-FFF2-40B4-BE49-F238E27FC236}">
                <a16:creationId xmlns:a16="http://schemas.microsoft.com/office/drawing/2014/main" xmlns="" id="{C59C37F5-17C3-4042-98F3-B14DBB17182A}"/>
              </a:ext>
            </a:extLst>
          </p:cNvPr>
          <p:cNvGrpSpPr/>
          <p:nvPr/>
        </p:nvGrpSpPr>
        <p:grpSpPr>
          <a:xfrm>
            <a:off x="5656761" y="3560674"/>
            <a:ext cx="2005279" cy="1834485"/>
            <a:chOff x="3579500" y="3858955"/>
            <a:chExt cx="2005279" cy="183448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955F5467-514F-4B53-880C-9655A414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540" y="3858955"/>
              <a:ext cx="1219200" cy="1219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383B269-4086-46F4-BF19-DA087E727AD4}"/>
                </a:ext>
              </a:extLst>
            </p:cNvPr>
            <p:cNvSpPr txBox="1"/>
            <p:nvPr/>
          </p:nvSpPr>
          <p:spPr>
            <a:xfrm>
              <a:off x="3579500" y="4985554"/>
              <a:ext cx="2005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Reduced mobility</a:t>
              </a:r>
            </a:p>
          </p:txBody>
        </p:sp>
      </p:grpSp>
      <p:grpSp>
        <p:nvGrpSpPr>
          <p:cNvPr id="3073" name="Group 3072">
            <a:extLst>
              <a:ext uri="{FF2B5EF4-FFF2-40B4-BE49-F238E27FC236}">
                <a16:creationId xmlns:a16="http://schemas.microsoft.com/office/drawing/2014/main" xmlns="" id="{806AE59E-DBDF-4B5A-81D2-C07332FF61AA}"/>
              </a:ext>
            </a:extLst>
          </p:cNvPr>
          <p:cNvGrpSpPr/>
          <p:nvPr/>
        </p:nvGrpSpPr>
        <p:grpSpPr>
          <a:xfrm>
            <a:off x="7052440" y="3717506"/>
            <a:ext cx="2005279" cy="1525618"/>
            <a:chOff x="5829120" y="3988999"/>
            <a:chExt cx="2005279" cy="1525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90FCB1DB-0F2B-4D9B-A155-8423206F3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160" y="3988999"/>
              <a:ext cx="1219200" cy="12192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B6B0CE7-2F56-470D-9D6D-29E657C38505}"/>
                </a:ext>
              </a:extLst>
            </p:cNvPr>
            <p:cNvSpPr txBox="1"/>
            <p:nvPr/>
          </p:nvSpPr>
          <p:spPr>
            <a:xfrm>
              <a:off x="5829120" y="5114507"/>
              <a:ext cx="2005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Diarrhoea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CC510AA7-C522-40BD-9F0E-4D5BD09F9DD9}"/>
              </a:ext>
            </a:extLst>
          </p:cNvPr>
          <p:cNvGrpSpPr/>
          <p:nvPr/>
        </p:nvGrpSpPr>
        <p:grpSpPr>
          <a:xfrm>
            <a:off x="7255573" y="2138963"/>
            <a:ext cx="1617202" cy="1695035"/>
            <a:chOff x="6136373" y="2680544"/>
            <a:chExt cx="1617202" cy="1695035"/>
          </a:xfrm>
        </p:grpSpPr>
        <p:pic>
          <p:nvPicPr>
            <p:cNvPr id="69" name="Picture 6" descr="https://static.thenounproject.com/png/2891280-200.png">
              <a:extLst>
                <a:ext uri="{FF2B5EF4-FFF2-40B4-BE49-F238E27FC236}">
                  <a16:creationId xmlns:a16="http://schemas.microsoft.com/office/drawing/2014/main" xmlns="" id="{1553B99A-CB9F-4103-ABF4-60AEC0816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680544"/>
              <a:ext cx="1001532" cy="100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FEC24C7-ACBE-492E-80AC-BFBF3549041E}"/>
                </a:ext>
              </a:extLst>
            </p:cNvPr>
            <p:cNvSpPr txBox="1"/>
            <p:nvPr/>
          </p:nvSpPr>
          <p:spPr>
            <a:xfrm>
              <a:off x="6136373" y="3667693"/>
              <a:ext cx="1617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Influenza like illness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39BBC1-40BD-4674-A2F9-2BC1ABB12DC8}"/>
              </a:ext>
            </a:extLst>
          </p:cNvPr>
          <p:cNvSpPr/>
          <p:nvPr/>
        </p:nvSpPr>
        <p:spPr>
          <a:xfrm>
            <a:off x="3807213" y="2101561"/>
            <a:ext cx="5123069" cy="34032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5" name="TextBox 3074">
            <a:extLst>
              <a:ext uri="{FF2B5EF4-FFF2-40B4-BE49-F238E27FC236}">
                <a16:creationId xmlns:a16="http://schemas.microsoft.com/office/drawing/2014/main" xmlns="" id="{32438CF3-43FE-45B2-894F-12F45205D326}"/>
              </a:ext>
            </a:extLst>
          </p:cNvPr>
          <p:cNvSpPr txBox="1"/>
          <p:nvPr/>
        </p:nvSpPr>
        <p:spPr>
          <a:xfrm>
            <a:off x="3807213" y="5596708"/>
            <a:ext cx="512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9A25E">
                    <a:lumMod val="75000"/>
                  </a:srgbClr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Atypical symptoms possible in the elderly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and young adults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2D70E4-D83F-4EB7-A6A4-080F8EC4C477}"/>
              </a:ext>
            </a:extLst>
          </p:cNvPr>
          <p:cNvGrpSpPr/>
          <p:nvPr/>
        </p:nvGrpSpPr>
        <p:grpSpPr>
          <a:xfrm>
            <a:off x="685934" y="2101561"/>
            <a:ext cx="1705309" cy="1430194"/>
            <a:chOff x="830328" y="2316322"/>
            <a:chExt cx="1705309" cy="1430194"/>
          </a:xfrm>
        </p:grpSpPr>
        <p:pic>
          <p:nvPicPr>
            <p:cNvPr id="3084" name="Picture 3083">
              <a:extLst>
                <a:ext uri="{FF2B5EF4-FFF2-40B4-BE49-F238E27FC236}">
                  <a16:creationId xmlns:a16="http://schemas.microsoft.com/office/drawing/2014/main" xmlns="" id="{75D5BB8F-52FD-479A-BE4B-96A109BF8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15" y="2316322"/>
              <a:ext cx="1219200" cy="12192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D5F0533C-C22D-4A6E-AC12-D6621EC6B73F}"/>
                </a:ext>
              </a:extLst>
            </p:cNvPr>
            <p:cNvSpPr txBox="1"/>
            <p:nvPr/>
          </p:nvSpPr>
          <p:spPr>
            <a:xfrm>
              <a:off x="830328" y="3346406"/>
              <a:ext cx="1705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Cough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185675-14ED-4F91-9745-C9FC1BB5F29E}"/>
              </a:ext>
            </a:extLst>
          </p:cNvPr>
          <p:cNvGrpSpPr/>
          <p:nvPr/>
        </p:nvGrpSpPr>
        <p:grpSpPr>
          <a:xfrm>
            <a:off x="558000" y="4297745"/>
            <a:ext cx="1705309" cy="1397425"/>
            <a:chOff x="830328" y="4285586"/>
            <a:chExt cx="1705309" cy="1397425"/>
          </a:xfrm>
        </p:grpSpPr>
        <p:pic>
          <p:nvPicPr>
            <p:cNvPr id="3082" name="Picture 3081">
              <a:extLst>
                <a:ext uri="{FF2B5EF4-FFF2-40B4-BE49-F238E27FC236}">
                  <a16:creationId xmlns:a16="http://schemas.microsoft.com/office/drawing/2014/main" xmlns="" id="{EB9CEF5E-5B08-460D-9481-C50C3D607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98" y="4285586"/>
              <a:ext cx="1219200" cy="12192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107AAE0-C245-449D-91FF-4B2FF640569E}"/>
                </a:ext>
              </a:extLst>
            </p:cNvPr>
            <p:cNvSpPr txBox="1"/>
            <p:nvPr/>
          </p:nvSpPr>
          <p:spPr>
            <a:xfrm>
              <a:off x="830328" y="5282901"/>
              <a:ext cx="1705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Fever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CCB43D-B6D1-4B95-B75A-1A1CABA03D26}"/>
              </a:ext>
            </a:extLst>
          </p:cNvPr>
          <p:cNvGrpSpPr/>
          <p:nvPr/>
        </p:nvGrpSpPr>
        <p:grpSpPr>
          <a:xfrm>
            <a:off x="3859819" y="2771185"/>
            <a:ext cx="2250182" cy="2286858"/>
            <a:chOff x="2832799" y="3291124"/>
            <a:chExt cx="2250182" cy="22868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E7AAEFF-CC01-40BF-BDD2-3E8BE19BE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799" y="3291124"/>
              <a:ext cx="2250182" cy="225018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D91A70A-7079-42CE-88D2-6F9A68A58E38}"/>
                </a:ext>
              </a:extLst>
            </p:cNvPr>
            <p:cNvSpPr txBox="1"/>
            <p:nvPr/>
          </p:nvSpPr>
          <p:spPr>
            <a:xfrm>
              <a:off x="2991314" y="4870096"/>
              <a:ext cx="2005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</a:rPr>
                <a:t>Fatigue / lethargy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81F1769-B849-471A-907B-AAC54CC7BDA6}"/>
              </a:ext>
            </a:extLst>
          </p:cNvPr>
          <p:cNvGrpSpPr/>
          <p:nvPr/>
        </p:nvGrpSpPr>
        <p:grpSpPr>
          <a:xfrm>
            <a:off x="1780787" y="2892461"/>
            <a:ext cx="1702645" cy="1622247"/>
            <a:chOff x="2095613" y="3637321"/>
            <a:chExt cx="1702645" cy="16222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2692B5D-CB68-4E87-98FC-735A4A20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68" y="3637321"/>
              <a:ext cx="856257" cy="85625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D75D034-A313-48CA-B140-0BC3852417EB}"/>
                </a:ext>
              </a:extLst>
            </p:cNvPr>
            <p:cNvSpPr/>
            <p:nvPr/>
          </p:nvSpPr>
          <p:spPr>
            <a:xfrm>
              <a:off x="2095613" y="4403311"/>
              <a:ext cx="1702645" cy="856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bg2"/>
                  </a:solidFill>
                </a:rPr>
                <a:t>Loss of smell and/or taste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09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37A3F-0A89-44DF-B03A-0372B885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Outbreak preparedness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CA9087-D5EF-4463-A76F-52CF9B63D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BBA3AB-8FE9-4F62-9DB8-E337B524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A49DF4F-9C97-43C8-8324-ECDD2009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62296"/>
              </p:ext>
            </p:extLst>
          </p:nvPr>
        </p:nvGraphicFramePr>
        <p:xfrm>
          <a:off x="1623409" y="1247300"/>
          <a:ext cx="7056784" cy="5027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359835679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en-GB" sz="1600" b="1" dirty="0"/>
                        <a:t>Ensure soap, water and paper towels available at each sink.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8912375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en-GB" sz="1600" b="1" dirty="0"/>
                        <a:t>Alcohol based hand rub available in specific location.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0233345"/>
                  </a:ext>
                </a:extLst>
              </a:tr>
              <a:tr h="770266">
                <a:tc>
                  <a:txBody>
                    <a:bodyPr/>
                    <a:lstStyle/>
                    <a:p>
                      <a:r>
                        <a:rPr lang="en-GB" sz="1600" b="1" dirty="0"/>
                        <a:t>At least &gt;72 hours of PPE available.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5351569"/>
                  </a:ext>
                </a:extLst>
              </a:tr>
              <a:tr h="1120437">
                <a:tc>
                  <a:txBody>
                    <a:bodyPr/>
                    <a:lstStyle/>
                    <a:p>
                      <a:r>
                        <a:rPr lang="en-GB" sz="1600" b="1" dirty="0"/>
                        <a:t>Adequate staffing numbers and reserve staff in case of illness.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1120008"/>
                  </a:ext>
                </a:extLst>
              </a:tr>
              <a:tr h="1120437">
                <a:tc>
                  <a:txBody>
                    <a:bodyPr/>
                    <a:lstStyle/>
                    <a:p>
                      <a:r>
                        <a:rPr lang="en-GB" sz="1600" b="1" dirty="0"/>
                        <a:t>Staff health and wellbeing is addressed and supported.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29605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B48434-F647-42B5-AE49-62BC9D17A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4" y="1163216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654D8A-F9AC-440E-9312-DBEB4F33F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2228686"/>
            <a:ext cx="1219200" cy="1219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D69777-F371-48B5-85C8-13361E2282DE}"/>
              </a:ext>
            </a:extLst>
          </p:cNvPr>
          <p:cNvGrpSpPr/>
          <p:nvPr/>
        </p:nvGrpSpPr>
        <p:grpSpPr>
          <a:xfrm>
            <a:off x="575494" y="3429000"/>
            <a:ext cx="769559" cy="699946"/>
            <a:chOff x="356544" y="3497939"/>
            <a:chExt cx="842343" cy="766146"/>
          </a:xfrm>
        </p:grpSpPr>
        <p:pic>
          <p:nvPicPr>
            <p:cNvPr id="12" name="Picture 2" descr="https://static.thenounproject.com/png/827456-200.png">
              <a:extLst>
                <a:ext uri="{FF2B5EF4-FFF2-40B4-BE49-F238E27FC236}">
                  <a16:creationId xmlns:a16="http://schemas.microsoft.com/office/drawing/2014/main" xmlns="" id="{37BC494B-0D73-4AA5-8E99-BFAA54177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44" y="3497939"/>
              <a:ext cx="411451" cy="4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s://static.thenounproject.com/png/1578787-200.png">
              <a:extLst>
                <a:ext uri="{FF2B5EF4-FFF2-40B4-BE49-F238E27FC236}">
                  <a16:creationId xmlns:a16="http://schemas.microsoft.com/office/drawing/2014/main" xmlns="" id="{F4265657-CEA2-4A31-BD3D-02FF05E26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95" y="3497939"/>
              <a:ext cx="430892" cy="43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static.thenounproject.com/png/1387755-200.png">
              <a:extLst>
                <a:ext uri="{FF2B5EF4-FFF2-40B4-BE49-F238E27FC236}">
                  <a16:creationId xmlns:a16="http://schemas.microsoft.com/office/drawing/2014/main" xmlns="" id="{C8DF55BE-8817-45EA-8438-1477D8AE8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96" y="3926887"/>
              <a:ext cx="337198" cy="33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4515A55-A481-4338-9478-07FFF01BA6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4" y="4128946"/>
            <a:ext cx="1219200" cy="121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43927FA-BC6E-485E-8A92-B2F7A525E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8" y="5123061"/>
            <a:ext cx="1035971" cy="10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A5083-E2BA-4E39-B68C-BA6183B7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698F3C-152B-46FF-AAA3-BF3A8300D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3216B-4203-4ABC-8CBF-385C4A45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12292" name="Picture 4" descr="https://static.thenounproject.com/png/1852687-200.png">
            <a:extLst>
              <a:ext uri="{FF2B5EF4-FFF2-40B4-BE49-F238E27FC236}">
                <a16:creationId xmlns:a16="http://schemas.microsoft.com/office/drawing/2014/main" xmlns="" id="{B53C5640-1B69-48EF-A64F-7476BE3B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9" y="3001671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B48BB1E-AE5E-4297-BD20-E76C1418912D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1"/>
          <a:ext cx="7224464" cy="4699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4464">
                  <a:extLst>
                    <a:ext uri="{9D8B030D-6E8A-4147-A177-3AD203B41FA5}">
                      <a16:colId xmlns:a16="http://schemas.microsoft.com/office/drawing/2014/main" xmlns="" val="3343944350"/>
                    </a:ext>
                  </a:extLst>
                </a:gridCol>
              </a:tblGrid>
              <a:tr h="1383927">
                <a:tc>
                  <a:txBody>
                    <a:bodyPr/>
                    <a:lstStyle/>
                    <a:p>
                      <a:r>
                        <a:rPr lang="en-GB" sz="1600" b="1" dirty="0"/>
                        <a:t>Declutter rooms and communal areas: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Reduces number surfaces exposed to any potential infection.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Allows all surfaces to be cleaned effectively.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Safer in terms of trip hazards.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4358496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For any cleaning agent ensure it is appropriately prepared and applied (contact time) following manufacturers instructions.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/>
                        <a:t>Cloths and mop heads should be disposed of after a single use.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/>
                        <a:t>Ensure cleaning items are disposed of safely.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420976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frequency of general cleaning paying particular attention to: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touch surfaces (door handles, light switches etc…).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Equipment used between prisoners.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5798342"/>
                  </a:ext>
                </a:extLst>
              </a:tr>
              <a:tr h="547231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Full guidance and instructions available online including exact procedures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(Annex 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27305776"/>
                  </a:ext>
                </a:extLst>
              </a:tr>
            </a:tbl>
          </a:graphicData>
        </a:graphic>
      </p:graphicFrame>
      <p:pic>
        <p:nvPicPr>
          <p:cNvPr id="16" name="Picture 4" descr="https://static.thenounproject.com/png/2675884-200.png">
            <a:extLst>
              <a:ext uri="{FF2B5EF4-FFF2-40B4-BE49-F238E27FC236}">
                <a16:creationId xmlns:a16="http://schemas.microsoft.com/office/drawing/2014/main" xmlns="" id="{23C6B475-EADC-4D5F-AF78-C4560ACD3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3" y="1577496"/>
            <a:ext cx="82488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C7E685-F363-4155-99CB-11A1B8A1C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1" y="4266789"/>
            <a:ext cx="952500" cy="952500"/>
          </a:xfrm>
          <a:prstGeom prst="rect">
            <a:avLst/>
          </a:prstGeom>
        </p:spPr>
      </p:pic>
      <p:pic>
        <p:nvPicPr>
          <p:cNvPr id="10" name="Picture 2" descr="https://static.thenounproject.com/png/1947523-200.png">
            <a:extLst>
              <a:ext uri="{FF2B5EF4-FFF2-40B4-BE49-F238E27FC236}">
                <a16:creationId xmlns:a16="http://schemas.microsoft.com/office/drawing/2014/main" xmlns="" id="{69580FB5-A0FC-4DFF-A29A-7572284B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7" y="5431662"/>
            <a:ext cx="699107" cy="6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C346A-23DE-4E70-B985-2AC15CE3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33" y="548680"/>
            <a:ext cx="8210237" cy="648072"/>
          </a:xfrm>
        </p:spPr>
        <p:txBody>
          <a:bodyPr>
            <a:normAutofit/>
          </a:bodyPr>
          <a:lstStyle/>
          <a:p>
            <a:r>
              <a:rPr lang="en-GB" dirty="0"/>
              <a:t>Isolation &amp; </a:t>
            </a:r>
            <a:r>
              <a:rPr lang="en-GB" dirty="0" err="1"/>
              <a:t>cohorting</a:t>
            </a:r>
            <a:r>
              <a:rPr lang="en-GB" dirty="0"/>
              <a:t> if symptoms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06125F-73CF-4791-9654-6EAEFE031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15103-1299-4122-A43A-9F8803B0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47C3575-8337-4C25-A1BA-5F64064CF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18313"/>
              </p:ext>
            </p:extLst>
          </p:nvPr>
        </p:nvGraphicFramePr>
        <p:xfrm>
          <a:off x="1623408" y="1247300"/>
          <a:ext cx="7341079" cy="5061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079">
                  <a:extLst>
                    <a:ext uri="{9D8B030D-6E8A-4147-A177-3AD203B41FA5}">
                      <a16:colId xmlns:a16="http://schemas.microsoft.com/office/drawing/2014/main" xmlns="" val="3598356799"/>
                    </a:ext>
                  </a:extLst>
                </a:gridCol>
              </a:tblGrid>
              <a:tr h="850978">
                <a:tc>
                  <a:txBody>
                    <a:bodyPr/>
                    <a:lstStyle/>
                    <a:p>
                      <a:r>
                        <a:rPr lang="en-GB" sz="1600" b="1" dirty="0"/>
                        <a:t>Symptomatic prisoners must be isolated for at least 10 days from onset of symptoms and 48hr fever-free.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8912375"/>
                  </a:ext>
                </a:extLst>
              </a:tr>
              <a:tr h="981897">
                <a:tc>
                  <a:txBody>
                    <a:bodyPr/>
                    <a:lstStyle/>
                    <a:p>
                      <a:r>
                        <a:rPr lang="en-GB" sz="1600" b="1" dirty="0"/>
                        <a:t>Ideally this should be in single cell accommodation</a:t>
                      </a:r>
                      <a:endParaRPr lang="en-GB" sz="16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0233345"/>
                  </a:ext>
                </a:extLst>
              </a:tr>
              <a:tr h="119145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Where singe cel</a:t>
                      </a:r>
                      <a:r>
                        <a:rPr lang="en-GB" sz="1600" b="1" baseline="0" dirty="0" smtClean="0"/>
                        <a:t>l is not available, there should be heightened monitoring for the concerned individual and their cellmate.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5351569"/>
                  </a:ext>
                </a:extLst>
              </a:tr>
              <a:tr h="1018548">
                <a:tc>
                  <a:txBody>
                    <a:bodyPr/>
                    <a:lstStyle/>
                    <a:p>
                      <a:r>
                        <a:rPr lang="en-GB" sz="1600" b="1" dirty="0"/>
                        <a:t>Staff should ideally be </a:t>
                      </a:r>
                      <a:r>
                        <a:rPr lang="en-GB" sz="1600" b="1" dirty="0" err="1"/>
                        <a:t>cohorted</a:t>
                      </a:r>
                      <a:r>
                        <a:rPr lang="en-GB" sz="1600" b="1" dirty="0"/>
                        <a:t> to wings with either confirmed, symptomatic or asymptomatic prisoners (e.g. shielding) 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1120008"/>
                  </a:ext>
                </a:extLst>
              </a:tr>
              <a:tr h="1018548">
                <a:tc>
                  <a:txBody>
                    <a:bodyPr/>
                    <a:lstStyle/>
                    <a:p>
                      <a:r>
                        <a:rPr lang="en-GB" sz="1600" b="1" dirty="0"/>
                        <a:t>Appropriate PPE must be worn for ALL resident encounters/care.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29605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A65AD0-B1AB-45D9-BD94-D1553220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9" y="1124744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82773E-39ED-4FE6-BC7A-993C6F2DF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3" y="2204864"/>
            <a:ext cx="859160" cy="859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4A78D22-448D-43D9-886B-4A7D331C4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" y="3219141"/>
            <a:ext cx="859161" cy="859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45E86F-01A6-4393-998A-E24267A75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" y="4447623"/>
            <a:ext cx="859162" cy="8591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676E78B-7937-4D7D-A92D-426E59A77428}"/>
              </a:ext>
            </a:extLst>
          </p:cNvPr>
          <p:cNvGrpSpPr/>
          <p:nvPr/>
        </p:nvGrpSpPr>
        <p:grpSpPr>
          <a:xfrm>
            <a:off x="560133" y="5527743"/>
            <a:ext cx="769559" cy="699946"/>
            <a:chOff x="356544" y="3497939"/>
            <a:chExt cx="842343" cy="766146"/>
          </a:xfrm>
        </p:grpSpPr>
        <p:pic>
          <p:nvPicPr>
            <p:cNvPr id="16" name="Picture 2" descr="https://static.thenounproject.com/png/827456-200.png">
              <a:extLst>
                <a:ext uri="{FF2B5EF4-FFF2-40B4-BE49-F238E27FC236}">
                  <a16:creationId xmlns:a16="http://schemas.microsoft.com/office/drawing/2014/main" xmlns="" id="{06A202BF-1FD7-4482-8944-0087758C1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44" y="3497939"/>
              <a:ext cx="411451" cy="4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s://static.thenounproject.com/png/1578787-200.png">
              <a:extLst>
                <a:ext uri="{FF2B5EF4-FFF2-40B4-BE49-F238E27FC236}">
                  <a16:creationId xmlns:a16="http://schemas.microsoft.com/office/drawing/2014/main" xmlns="" id="{9AE7099A-5A2A-422B-A880-416FBBE9B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95" y="3497939"/>
              <a:ext cx="430892" cy="43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static.thenounproject.com/png/1387755-200.png">
              <a:extLst>
                <a:ext uri="{FF2B5EF4-FFF2-40B4-BE49-F238E27FC236}">
                  <a16:creationId xmlns:a16="http://schemas.microsoft.com/office/drawing/2014/main" xmlns="" id="{F3DBF516-72C2-4331-B8F8-E877606CE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96" y="3926887"/>
              <a:ext cx="337198" cy="33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469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57C7D-65C0-4F5C-AFBC-C3770679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coronavirus?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B593361-2C0B-48B1-B63B-00BED4BA5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    </a:t>
            </a:r>
            <a:fld id="{45F8D313-CCBE-49D6-A3BC-57B1848DFB52}" type="slidenum">
              <a:rPr lang="en-US" smtClean="0"/>
              <a:pPr>
                <a:defRPr/>
              </a:pPr>
              <a:t>3</a:t>
            </a:fld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098BEB-140A-4285-A96A-A5AD2D1A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488" y="6308725"/>
            <a:ext cx="8028000" cy="549275"/>
          </a:xfrm>
        </p:spPr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11" name="Picture 2" descr="This scientist hopes to test coronavirus drugs on animals in ...">
            <a:extLst>
              <a:ext uri="{FF2B5EF4-FFF2-40B4-BE49-F238E27FC236}">
                <a16:creationId xmlns:a16="http://schemas.microsoft.com/office/drawing/2014/main" xmlns="" id="{149D5747-049F-44DD-9933-D793F72C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0714" y="1922836"/>
            <a:ext cx="5379155" cy="30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B9704F-040E-4E57-A56B-26981A3A35EB}"/>
              </a:ext>
            </a:extLst>
          </p:cNvPr>
          <p:cNvSpPr txBox="1"/>
          <p:nvPr/>
        </p:nvSpPr>
        <p:spPr>
          <a:xfrm>
            <a:off x="407544" y="1859338"/>
            <a:ext cx="50285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name for a family of viruses.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319652"/>
                </a:solidFill>
              </a:rPr>
              <a:t>Halo</a:t>
            </a:r>
            <a:r>
              <a:rPr lang="en-GB" sz="2000" b="1" dirty="0">
                <a:solidFill>
                  <a:srgbClr val="319652"/>
                </a:solidFill>
              </a:rPr>
              <a:t> </a:t>
            </a:r>
            <a:r>
              <a:rPr lang="en-GB" sz="2000" dirty="0"/>
              <a:t>or</a:t>
            </a:r>
            <a:r>
              <a:rPr lang="en-GB" sz="2000" dirty="0">
                <a:solidFill>
                  <a:srgbClr val="319652"/>
                </a:solidFill>
              </a:rPr>
              <a:t> crown </a:t>
            </a:r>
            <a:r>
              <a:rPr lang="en-GB" sz="2000" dirty="0"/>
              <a:t>around them – hence </a:t>
            </a:r>
            <a:r>
              <a:rPr lang="en-GB" sz="2000" i="1" dirty="0">
                <a:solidFill>
                  <a:srgbClr val="319652"/>
                </a:solidFill>
              </a:rPr>
              <a:t>corona</a:t>
            </a:r>
            <a:r>
              <a:rPr lang="en-GB" sz="2000" i="1" dirty="0"/>
              <a:t>virus.</a:t>
            </a:r>
          </a:p>
          <a:p>
            <a:endParaRPr lang="en-GB" sz="2000" i="1" dirty="0"/>
          </a:p>
          <a:p>
            <a:r>
              <a:rPr lang="en-GB" sz="2000" dirty="0"/>
              <a:t>Known about since 1930’s.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Mainly cause lung (respiratory) diseases.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The name of the current coronavirus is </a:t>
            </a:r>
            <a:r>
              <a:rPr lang="en-GB" sz="2000" dirty="0">
                <a:solidFill>
                  <a:srgbClr val="FF0000"/>
                </a:solidFill>
              </a:rPr>
              <a:t>SARS-COV-2.</a:t>
            </a:r>
          </a:p>
        </p:txBody>
      </p:sp>
    </p:spTree>
    <p:extLst>
      <p:ext uri="{BB962C8B-B14F-4D97-AF65-F5344CB8AC3E}">
        <p14:creationId xmlns:p14="http://schemas.microsoft.com/office/powerpoint/2010/main" val="28260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6628F-35F5-4420-B1F4-96EF54BA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/>
          <a:lstStyle/>
          <a:p>
            <a:r>
              <a:rPr lang="en-GB" dirty="0"/>
              <a:t>Linens, laundry &amp; waste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A1AC75-9798-419D-ADFF-0CC1CA63C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0D88A1-849D-4487-9D57-B673FCF5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113" y="6308725"/>
            <a:ext cx="8064375" cy="549275"/>
          </a:xfrm>
        </p:spPr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AF6347-B0D5-4AEC-AE66-E3FDB8E89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9443"/>
          <a:stretch/>
        </p:blipFill>
        <p:spPr>
          <a:xfrm>
            <a:off x="252041" y="1954409"/>
            <a:ext cx="1296144" cy="2232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BF63784-5691-4B24-B596-1537CD48C658}"/>
              </a:ext>
            </a:extLst>
          </p:cNvPr>
          <p:cNvGraphicFramePr>
            <a:graphicFrameLocks noGrp="1"/>
          </p:cNvGraphicFramePr>
          <p:nvPr/>
        </p:nvGraphicFramePr>
        <p:xfrm>
          <a:off x="1623409" y="1196752"/>
          <a:ext cx="7341079" cy="3894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079">
                  <a:extLst>
                    <a:ext uri="{9D8B030D-6E8A-4147-A177-3AD203B41FA5}">
                      <a16:colId xmlns:a16="http://schemas.microsoft.com/office/drawing/2014/main" xmlns="" val="3598356799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r>
                        <a:rPr lang="en-GB" sz="1600" b="1" dirty="0"/>
                        <a:t>Linen should be handled in accordance with the </a:t>
                      </a:r>
                      <a:r>
                        <a:rPr lang="en-GB" sz="1600" b="1" dirty="0">
                          <a:hlinkClick r:id="rId3"/>
                        </a:rPr>
                        <a:t>Health Technical Memorandum 01-04 (2016).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145084"/>
                  </a:ext>
                </a:extLst>
              </a:tr>
              <a:tr h="1398830">
                <a:tc>
                  <a:txBody>
                    <a:bodyPr/>
                    <a:lstStyle/>
                    <a:p>
                      <a:r>
                        <a:rPr lang="en-GB" sz="1600" b="1" dirty="0"/>
                        <a:t>In summary: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Potentially infected linen should be handled with appropriate PPE.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Linen should be packaged in the prisoners room in an appropriate bag.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If required, linen should be sorted before bagging/transport.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Linen must be transported in a safe manner.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Linen must be washed and prepared in an appropriate manner.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7873660"/>
                  </a:ext>
                </a:extLst>
              </a:tr>
              <a:tr h="1115836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89123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24825D-3C0E-4057-968B-5410934AA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59" y="4522008"/>
            <a:ext cx="1091279" cy="1316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DA8E97-8E5F-44D4-B857-8D570E867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082" y="4567159"/>
            <a:ext cx="1152244" cy="1304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17DACD-A376-402C-9818-77D87A0FF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65" y="4567159"/>
            <a:ext cx="1091279" cy="131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E9D982-3335-4D30-9B09-A4127F6A4884}"/>
              </a:ext>
            </a:extLst>
          </p:cNvPr>
          <p:cNvSpPr txBox="1"/>
          <p:nvPr/>
        </p:nvSpPr>
        <p:spPr>
          <a:xfrm>
            <a:off x="5089423" y="4699549"/>
            <a:ext cx="398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3 categories of waste: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Black = domestic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Yellow/black stripe =offensive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Orange = infectious</a:t>
            </a:r>
          </a:p>
        </p:txBody>
      </p:sp>
    </p:spTree>
    <p:extLst>
      <p:ext uri="{BB962C8B-B14F-4D97-AF65-F5344CB8AC3E}">
        <p14:creationId xmlns:p14="http://schemas.microsoft.com/office/powerpoint/2010/main" val="24540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55D45-F135-4485-BB72-57FA54E2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Communicate with prisoners and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3861D-D00F-48C1-87A1-31D30BCB0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03900-0E6C-4E86-A262-334940A0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146" name="Picture 2" descr="https://static.thenounproject.com/png/116791-200.png">
            <a:extLst>
              <a:ext uri="{FF2B5EF4-FFF2-40B4-BE49-F238E27FC236}">
                <a16:creationId xmlns:a16="http://schemas.microsoft.com/office/drawing/2014/main" xmlns="" id="{F64FA2D5-7134-4D20-8360-B1340090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2" y="2370299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henounproject.com/png/2270647-200.png">
            <a:extLst>
              <a:ext uri="{FF2B5EF4-FFF2-40B4-BE49-F238E27FC236}">
                <a16:creationId xmlns:a16="http://schemas.microsoft.com/office/drawing/2014/main" xmlns="" id="{687503F4-30C4-484B-8696-15234CB3D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5" y="3450419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atic.thenounproject.com/png/1732625-200.png">
            <a:extLst>
              <a:ext uri="{FF2B5EF4-FFF2-40B4-BE49-F238E27FC236}">
                <a16:creationId xmlns:a16="http://schemas.microsoft.com/office/drawing/2014/main" xmlns="" id="{471AC7D9-7925-4DF0-9241-C812DFBA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3" y="4479950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atic.thenounproject.com/png/2758376-200.png">
            <a:extLst>
              <a:ext uri="{FF2B5EF4-FFF2-40B4-BE49-F238E27FC236}">
                <a16:creationId xmlns:a16="http://schemas.microsoft.com/office/drawing/2014/main" xmlns="" id="{B44F6038-3CBA-4500-A344-B96DE883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5" y="5416054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22C187-9C3D-48B8-B186-36961D784470}"/>
              </a:ext>
            </a:extLst>
          </p:cNvPr>
          <p:cNvSpPr txBox="1"/>
          <p:nvPr/>
        </p:nvSpPr>
        <p:spPr>
          <a:xfrm>
            <a:off x="1468745" y="2431616"/>
            <a:ext cx="73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There is lots of fear and anxiety in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prison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community – be prepared: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Be knowledgeable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Understand the basics of the virus and controlling infection.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7AB66B-BF8D-4B02-9631-1AD4103EEE11}"/>
              </a:ext>
            </a:extLst>
          </p:cNvPr>
          <p:cNvSpPr txBox="1"/>
          <p:nvPr/>
        </p:nvSpPr>
        <p:spPr>
          <a:xfrm>
            <a:off x="1495376" y="352192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Support your prisoners and their families: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Reassure where necessary using your experience and knowledge.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8E6D35-90E6-48A1-B478-063126685B92}"/>
              </a:ext>
            </a:extLst>
          </p:cNvPr>
          <p:cNvSpPr txBox="1"/>
          <p:nvPr/>
        </p:nvSpPr>
        <p:spPr>
          <a:xfrm>
            <a:off x="1469738" y="455763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Escalate and seek medical advice where necessary: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There is a pandemic but normal care is also continuing.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5BF3F9-2713-48FF-B8BF-618B48F10262}"/>
              </a:ext>
            </a:extLst>
          </p:cNvPr>
          <p:cNvSpPr txBox="1"/>
          <p:nvPr/>
        </p:nvSpPr>
        <p:spPr>
          <a:xfrm>
            <a:off x="1469738" y="5593341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Help your prisoners stay in contact with family and friends.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pic>
        <p:nvPicPr>
          <p:cNvPr id="6154" name="Picture 10" descr="https://static.thenounproject.com/png/1324091-200.png">
            <a:extLst>
              <a:ext uri="{FF2B5EF4-FFF2-40B4-BE49-F238E27FC236}">
                <a16:creationId xmlns:a16="http://schemas.microsoft.com/office/drawing/2014/main" xmlns="" id="{7AC23DE7-7952-4D6C-8E68-2EB5BDDE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7" y="1137283"/>
            <a:ext cx="975171" cy="9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799412-33EA-4E4F-8610-60921BA11EFD}"/>
              </a:ext>
            </a:extLst>
          </p:cNvPr>
          <p:cNvSpPr txBox="1"/>
          <p:nvPr/>
        </p:nvSpPr>
        <p:spPr>
          <a:xfrm>
            <a:off x="1468745" y="1352947"/>
            <a:ext cx="726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Continue doing what you do in the best way you can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. Many people depend and rely on you in their lives. </a:t>
            </a:r>
          </a:p>
        </p:txBody>
      </p:sp>
    </p:spTree>
    <p:extLst>
      <p:ext uri="{BB962C8B-B14F-4D97-AF65-F5344CB8AC3E}">
        <p14:creationId xmlns:p14="http://schemas.microsoft.com/office/powerpoint/2010/main" val="23786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2D50D-6676-4905-BBC2-D7CA401E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Look after yourself: health &amp;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A07635-667C-425A-8D04-E778C0C08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75B8-0BEF-4644-BCC2-F9958261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89F964C-0E3F-4BF8-8D25-33682BED14F6}"/>
              </a:ext>
            </a:extLst>
          </p:cNvPr>
          <p:cNvGraphicFramePr>
            <a:graphicFrameLocks noGrp="1"/>
          </p:cNvGraphicFramePr>
          <p:nvPr/>
        </p:nvGraphicFramePr>
        <p:xfrm>
          <a:off x="1623408" y="1247300"/>
          <a:ext cx="7341079" cy="1749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079">
                  <a:extLst>
                    <a:ext uri="{9D8B030D-6E8A-4147-A177-3AD203B41FA5}">
                      <a16:colId xmlns:a16="http://schemas.microsoft.com/office/drawing/2014/main" xmlns="" val="3598356799"/>
                    </a:ext>
                  </a:extLst>
                </a:gridCol>
              </a:tblGrid>
              <a:tr h="1101580">
                <a:tc>
                  <a:txBody>
                    <a:bodyPr/>
                    <a:lstStyle/>
                    <a:p>
                      <a:r>
                        <a:rPr lang="en-GB" sz="1600" b="0" dirty="0"/>
                        <a:t>You're doing the best for your prisoners, but</a:t>
                      </a:r>
                      <a:r>
                        <a:rPr lang="en-GB" sz="1600" b="1" dirty="0"/>
                        <a:t> don’t forget to do the best for yourself too.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14508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GB" sz="1600" b="1" dirty="0"/>
                        <a:t>Providing care is emotionally rewarding but can be tough </a:t>
                      </a:r>
                      <a:r>
                        <a:rPr lang="en-GB" sz="1600" b="0" dirty="0"/>
                        <a:t>– the current situation has amplified that.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787366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C3188F4-7155-430A-8154-F82F02D82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7" y="2033742"/>
            <a:ext cx="12192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64CF3E-BB78-4991-9980-F3CCDA70F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6" y="1066059"/>
            <a:ext cx="1219200" cy="12192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84FE15-9678-44E8-B202-1BCB655DECEE}"/>
              </a:ext>
            </a:extLst>
          </p:cNvPr>
          <p:cNvGraphicFramePr>
            <a:graphicFrameLocks noGrp="1"/>
          </p:cNvGraphicFramePr>
          <p:nvPr/>
        </p:nvGraphicFramePr>
        <p:xfrm>
          <a:off x="623736" y="3154856"/>
          <a:ext cx="8240580" cy="2167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0580">
                  <a:extLst>
                    <a:ext uri="{9D8B030D-6E8A-4147-A177-3AD203B41FA5}">
                      <a16:colId xmlns:a16="http://schemas.microsoft.com/office/drawing/2014/main" xmlns="" val="2200274539"/>
                    </a:ext>
                  </a:extLst>
                </a:gridCol>
              </a:tblGrid>
              <a:tr h="1277367">
                <a:tc>
                  <a:txBody>
                    <a:bodyPr/>
                    <a:lstStyle/>
                    <a:p>
                      <a:r>
                        <a:rPr lang="en-GB" sz="1600" b="1" dirty="0"/>
                        <a:t>Support is available for you: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/>
                        <a:t>SHOUT free text message service – text FRONTLINE to 85258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hlinkClick r:id="rId5"/>
                        </a:rPr>
                        <a:t>PHE Mental health and wellbeing during COVID-19</a:t>
                      </a:r>
                      <a:endParaRPr lang="en-GB" sz="1600" b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hlinkClick r:id="rId6"/>
                        </a:rPr>
                        <a:t>NHS Every Mind Matters website</a:t>
                      </a:r>
                      <a:endParaRPr lang="en-GB" sz="1600" b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hlinkClick r:id="rId7"/>
                        </a:rPr>
                        <a:t>Samaritans and NHS – confidential support line for NHS workers in England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4084246"/>
                  </a:ext>
                </a:extLst>
              </a:tr>
              <a:tr h="856603">
                <a:tc>
                  <a:txBody>
                    <a:bodyPr/>
                    <a:lstStyle/>
                    <a:p>
                      <a:r>
                        <a:rPr lang="en-GB" sz="1600" b="1" dirty="0"/>
                        <a:t>The range of support packages is being constantly expanded – keep an eye out online.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939025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A7D5B0-BFDC-4CCB-92EF-95E33D61B41E}"/>
              </a:ext>
            </a:extLst>
          </p:cNvPr>
          <p:cNvGrpSpPr/>
          <p:nvPr/>
        </p:nvGrpSpPr>
        <p:grpSpPr>
          <a:xfrm>
            <a:off x="855747" y="5273857"/>
            <a:ext cx="7007144" cy="952500"/>
            <a:chOff x="489933" y="5157595"/>
            <a:chExt cx="7007144" cy="952500"/>
          </a:xfrm>
        </p:grpSpPr>
        <p:pic>
          <p:nvPicPr>
            <p:cNvPr id="2050" name="Picture 2" descr="Every Mind Matters logo">
              <a:extLst>
                <a:ext uri="{FF2B5EF4-FFF2-40B4-BE49-F238E27FC236}">
                  <a16:creationId xmlns:a16="http://schemas.microsoft.com/office/drawing/2014/main" xmlns="" id="{85CDE9A9-6FB4-49C1-B990-5F81575DA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022" y="5157595"/>
              <a:ext cx="14287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DB6583D-2636-414D-A4E1-C00560B23CC3}"/>
                </a:ext>
              </a:extLst>
            </p:cNvPr>
            <p:cNvGrpSpPr/>
            <p:nvPr/>
          </p:nvGrpSpPr>
          <p:grpSpPr>
            <a:xfrm>
              <a:off x="489933" y="5359207"/>
              <a:ext cx="7007144" cy="549275"/>
              <a:chOff x="-4589809" y="4742706"/>
              <a:chExt cx="7007144" cy="54927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53CA81C-A275-4025-9DF1-75F631AD0CC8}"/>
                  </a:ext>
                </a:extLst>
              </p:cNvPr>
              <p:cNvGrpSpPr/>
              <p:nvPr/>
            </p:nvGrpSpPr>
            <p:grpSpPr>
              <a:xfrm>
                <a:off x="-1779180" y="4742706"/>
                <a:ext cx="4196515" cy="549275"/>
                <a:chOff x="-1776443" y="4656533"/>
                <a:chExt cx="4196515" cy="549275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3788851C-731E-4643-9C7A-EF14A6F3AD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776443" y="4656533"/>
                  <a:ext cx="1256128" cy="549275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53E577C1-EB96-45B9-9328-2A14E7F8B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88981" y="4699544"/>
                  <a:ext cx="1417832" cy="463252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xmlns="" id="{D349795F-0F56-4DC5-BCBB-AFFF6D8B53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9211" y="4734411"/>
                  <a:ext cx="980861" cy="397346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A4FAB454-903B-4780-AE95-CC2FEA79E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4589809" y="4802671"/>
                <a:ext cx="1133475" cy="4293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0980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F6AD6-7B19-405A-A54B-3A63DE83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extra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57156-496E-40E1-9B0F-2C30F7FE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757" y="1389093"/>
            <a:ext cx="6970944" cy="473967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Ensure you have read relevant guidance on the </a:t>
            </a:r>
            <a:br>
              <a:rPr lang="en-GB" dirty="0"/>
            </a:br>
            <a:r>
              <a:rPr lang="en-GB" dirty="0">
                <a:hlinkClick r:id="rId3"/>
              </a:rPr>
              <a:t>gov.uk/coronavirus </a:t>
            </a:r>
            <a:r>
              <a:rPr lang="en-GB" dirty="0"/>
              <a:t>website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Speak to your line manager or senior for more advice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HMPPS Employee Assistance Programme: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call </a:t>
            </a:r>
            <a:r>
              <a:rPr lang="en-GB" sz="1400" dirty="0"/>
              <a:t>the support line free on </a:t>
            </a:r>
            <a:r>
              <a:rPr lang="en-GB" sz="1400" b="1" dirty="0"/>
              <a:t>0800 019 8988</a:t>
            </a:r>
            <a:r>
              <a:rPr lang="en-GB" sz="1400" dirty="0"/>
              <a:t> (It is open 24 hours a day, 7 days a week.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visit</a:t>
            </a:r>
            <a:r>
              <a:rPr lang="en-GB" sz="1400" dirty="0"/>
              <a:t> the website </a:t>
            </a:r>
            <a:r>
              <a:rPr lang="en-GB" sz="1400" u="sng" dirty="0">
                <a:hlinkClick r:id="rId4"/>
              </a:rPr>
              <a:t>www.pamassist.co.uk</a:t>
            </a:r>
            <a:r>
              <a:rPr lang="en-GB" sz="1400" dirty="0"/>
              <a:t> – Username: HMPPS, Password: HMPPS1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download</a:t>
            </a:r>
            <a:r>
              <a:rPr lang="en-GB" sz="1400" dirty="0"/>
              <a:t> the PAM Life app to your smartphone or mobile device to help you make positive lifestyle changes 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CEBF67-5971-4043-A46D-DD7F91040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8FAFE-DE68-4817-8BF8-88718EE9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80DD05-7E7E-4A42-A83B-6E09EAA78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64" y="1286420"/>
            <a:ext cx="1156436" cy="1309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static.thenounproject.com/png/1666170-200.png">
            <a:extLst>
              <a:ext uri="{FF2B5EF4-FFF2-40B4-BE49-F238E27FC236}">
                <a16:creationId xmlns:a16="http://schemas.microsoft.com/office/drawing/2014/main" xmlns="" id="{FF220F2E-FA1D-497C-A6CF-A732A8DC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4" y="2915625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A670AF-A9E7-48AA-A840-FE2EFA34E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0" y="43452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EDCC0-C364-4B68-BBFD-D11202D7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17" y="272806"/>
            <a:ext cx="8028000" cy="648072"/>
          </a:xfrm>
        </p:spPr>
        <p:txBody>
          <a:bodyPr/>
          <a:lstStyle/>
          <a:p>
            <a:r>
              <a:rPr lang="en-GB" dirty="0"/>
              <a:t>Link to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970663-2CAD-42E9-9945-FD387F95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79FE6-03CE-4A0C-A3E2-76846C11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25EFCFF-B6FF-4DA9-9DEA-88C609C0E672}"/>
              </a:ext>
            </a:extLst>
          </p:cNvPr>
          <p:cNvGrpSpPr/>
          <p:nvPr/>
        </p:nvGrpSpPr>
        <p:grpSpPr>
          <a:xfrm>
            <a:off x="340063" y="5342624"/>
            <a:ext cx="6931853" cy="657001"/>
            <a:chOff x="301461" y="1216953"/>
            <a:chExt cx="6931853" cy="6570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1E88D3-7767-4037-BC8F-B8C3BBFFF461}"/>
                </a:ext>
              </a:extLst>
            </p:cNvPr>
            <p:cNvSpPr txBox="1"/>
            <p:nvPr/>
          </p:nvSpPr>
          <p:spPr>
            <a:xfrm>
              <a:off x="1832714" y="1340091"/>
              <a:ext cx="540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  <a:hlinkClick r:id="rId3"/>
                </a:rPr>
                <a:t>Gov.uk coronavirus portal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11995C4-6526-4A5A-A824-424F37630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461" y="1216953"/>
              <a:ext cx="1049841" cy="6570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CAA4A49-C2D6-40A7-A3EE-6DC476DD8ECD}"/>
              </a:ext>
            </a:extLst>
          </p:cNvPr>
          <p:cNvGrpSpPr/>
          <p:nvPr/>
        </p:nvGrpSpPr>
        <p:grpSpPr>
          <a:xfrm>
            <a:off x="340063" y="4527696"/>
            <a:ext cx="6068697" cy="759753"/>
            <a:chOff x="340063" y="5400550"/>
            <a:chExt cx="6068697" cy="7597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423FD8D-5B69-40A0-9073-D2D3255A26BE}"/>
                </a:ext>
              </a:extLst>
            </p:cNvPr>
            <p:cNvSpPr/>
            <p:nvPr/>
          </p:nvSpPr>
          <p:spPr>
            <a:xfrm>
              <a:off x="1836760" y="5474078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84" charset="0"/>
                  <a:ea typeface="ヒラギノ角ゴ Pro W3" pitchFamily="84" charset="-128"/>
                  <a:hlinkClick r:id="rId5"/>
                </a:rPr>
                <a:t>PPE for sustained transmission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ED2C6E7-FB0E-4184-B662-31CC11D0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063" y="5400550"/>
              <a:ext cx="1049841" cy="7597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DDC87E-0DB7-440F-8C07-20A23FED884E}"/>
              </a:ext>
            </a:extLst>
          </p:cNvPr>
          <p:cNvGrpSpPr/>
          <p:nvPr/>
        </p:nvGrpSpPr>
        <p:grpSpPr>
          <a:xfrm>
            <a:off x="340063" y="1265610"/>
            <a:ext cx="6121257" cy="657001"/>
            <a:chOff x="274881" y="2074453"/>
            <a:chExt cx="6121257" cy="6570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C00CA01-8B4C-451C-BE24-9F00D6CFB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881" y="2074453"/>
              <a:ext cx="1049841" cy="65700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EF8BB3E-46AA-4E62-BF2E-37C758FCBBA0}"/>
                </a:ext>
              </a:extLst>
            </p:cNvPr>
            <p:cNvSpPr/>
            <p:nvPr/>
          </p:nvSpPr>
          <p:spPr>
            <a:xfrm>
              <a:off x="1824138" y="2167161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prstClr val="black"/>
                  </a:solidFill>
                  <a:hlinkClick r:id="rId8"/>
                </a:rPr>
                <a:t>Covid19 &amp; Prisons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8564881-0C6E-4BAB-9A2C-7419FE1876CF}"/>
              </a:ext>
            </a:extLst>
          </p:cNvPr>
          <p:cNvGrpSpPr/>
          <p:nvPr/>
        </p:nvGrpSpPr>
        <p:grpSpPr>
          <a:xfrm>
            <a:off x="318089" y="2901837"/>
            <a:ext cx="6931852" cy="680994"/>
            <a:chOff x="301462" y="2893947"/>
            <a:chExt cx="6931852" cy="6809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E1CEB73-4181-4352-9F06-4BBC57975106}"/>
                </a:ext>
              </a:extLst>
            </p:cNvPr>
            <p:cNvSpPr/>
            <p:nvPr/>
          </p:nvSpPr>
          <p:spPr>
            <a:xfrm>
              <a:off x="1832714" y="2998019"/>
              <a:ext cx="540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prstClr val="black"/>
                  </a:solidFill>
                  <a:hlinkClick r:id="rId9"/>
                </a:rPr>
                <a:t>COVID19 &amp; Immigration Removal Centres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48D58D2-CA61-49AF-9A12-F1B8360A7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1462" y="2893947"/>
              <a:ext cx="1071816" cy="68099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9A49D99-4802-48F8-A5B8-78635CBADA38}"/>
              </a:ext>
            </a:extLst>
          </p:cNvPr>
          <p:cNvGrpSpPr/>
          <p:nvPr/>
        </p:nvGrpSpPr>
        <p:grpSpPr>
          <a:xfrm>
            <a:off x="318089" y="2087835"/>
            <a:ext cx="7991059" cy="680995"/>
            <a:chOff x="321311" y="3723363"/>
            <a:chExt cx="7991059" cy="6809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6063309-9E46-471C-B999-671737302657}"/>
                </a:ext>
              </a:extLst>
            </p:cNvPr>
            <p:cNvSpPr/>
            <p:nvPr/>
          </p:nvSpPr>
          <p:spPr>
            <a:xfrm>
              <a:off x="1832714" y="3737422"/>
              <a:ext cx="64796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>
                  <a:hlinkClick r:id="rId11"/>
                </a:rPr>
                <a:t>COVID-19: prisons and other prescribed places of detention guidance</a:t>
              </a:r>
              <a:endParaRPr lang="en-GB" sz="18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3F864A4-A7FD-46E1-B049-8C139148F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1311" y="3723363"/>
              <a:ext cx="1049841" cy="68099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AD64382-4D10-4B28-89D1-02D5BB6494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063" y="3740758"/>
            <a:ext cx="1049841" cy="65700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564BF70-2385-4D0A-9891-365D497B1B84}"/>
              </a:ext>
            </a:extLst>
          </p:cNvPr>
          <p:cNvSpPr/>
          <p:nvPr/>
        </p:nvSpPr>
        <p:spPr>
          <a:xfrm>
            <a:off x="1849341" y="3812987"/>
            <a:ext cx="5963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hlinkClick r:id="rId14"/>
              </a:rPr>
              <a:t>COVID-19: personal protective equipment (PPE) hub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09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EDCC0-C364-4B68-BBFD-D11202D7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17" y="272806"/>
            <a:ext cx="8028000" cy="648072"/>
          </a:xfrm>
        </p:spPr>
        <p:txBody>
          <a:bodyPr/>
          <a:lstStyle/>
          <a:p>
            <a:r>
              <a:rPr lang="en-GB" dirty="0"/>
              <a:t>Link to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970663-2CAD-42E9-9945-FD387F95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79FE6-03CE-4A0C-A3E2-76846C11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65EB32E-A174-44A4-9372-59199B689803}"/>
              </a:ext>
            </a:extLst>
          </p:cNvPr>
          <p:cNvGrpSpPr/>
          <p:nvPr/>
        </p:nvGrpSpPr>
        <p:grpSpPr>
          <a:xfrm>
            <a:off x="510817" y="1660556"/>
            <a:ext cx="6941503" cy="792088"/>
            <a:chOff x="510817" y="1538423"/>
            <a:chExt cx="6941503" cy="7920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38C0F83-5BA5-4B11-8E31-740A140B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817" y="1538423"/>
              <a:ext cx="1108855" cy="79208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30DCD4E-67F9-4872-ACED-F0C30F5D59E8}"/>
                </a:ext>
              </a:extLst>
            </p:cNvPr>
            <p:cNvSpPr/>
            <p:nvPr/>
          </p:nvSpPr>
          <p:spPr>
            <a:xfrm>
              <a:off x="2123728" y="1749801"/>
              <a:ext cx="53285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>
                  <a:hlinkClick r:id="rId4"/>
                </a:rPr>
                <a:t>COVID-19: infection prevention and control (IPC)</a:t>
              </a:r>
              <a:endParaRPr lang="en-GB" sz="18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12D3A1-8F1B-41F9-A074-FF0EF97FE134}"/>
              </a:ext>
            </a:extLst>
          </p:cNvPr>
          <p:cNvSpPr/>
          <p:nvPr/>
        </p:nvSpPr>
        <p:spPr>
          <a:xfrm>
            <a:off x="1907704" y="3469742"/>
            <a:ext cx="6912768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4000"/>
              </a:lnSpc>
              <a:spcBef>
                <a:spcPts val="0"/>
              </a:spcBef>
            </a:pPr>
            <a:r>
              <a:rPr lang="en-GB" sz="1800" dirty="0"/>
              <a:t>COVID resource pages on the HMPPS intranet: </a:t>
            </a:r>
            <a:r>
              <a:rPr lang="en-GB" sz="1800" u="sng" dirty="0">
                <a:hlinkClick r:id="rId5"/>
              </a:rPr>
              <a:t>https://intranet.noms.gsi.gov.uk/covid-19-coronavirus</a:t>
            </a:r>
            <a:r>
              <a:rPr lang="en-GB" sz="1800" dirty="0"/>
              <a:t> </a:t>
            </a:r>
            <a:endParaRPr lang="en-GB" sz="1800" b="1" dirty="0">
              <a:latin typeface="nta"/>
            </a:endParaRPr>
          </a:p>
        </p:txBody>
      </p:sp>
      <p:pic>
        <p:nvPicPr>
          <p:cNvPr id="10" name="Picture 8" descr="https://static.thenounproject.com/png/2758376-200.png">
            <a:extLst>
              <a:ext uri="{FF2B5EF4-FFF2-40B4-BE49-F238E27FC236}">
                <a16:creationId xmlns:a16="http://schemas.microsoft.com/office/drawing/2014/main" xmlns="" id="{26A09E97-6298-48F5-A028-ADBE53AB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8" y="3429000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FD78D-C1A8-4C87-80A9-DE1E20F1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61536"/>
            <a:ext cx="8028000" cy="648072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A4028-37CB-4896-92D9-2EA4B527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40" y="1288711"/>
            <a:ext cx="8028000" cy="4783274"/>
          </a:xfrm>
        </p:spPr>
        <p:txBody>
          <a:bodyPr/>
          <a:lstStyle/>
          <a:p>
            <a:r>
              <a:rPr lang="en-GB" sz="1600" dirty="0"/>
              <a:t>Thank you to all </a:t>
            </a:r>
            <a:r>
              <a:rPr lang="en-GB" sz="1600" dirty="0">
                <a:solidFill>
                  <a:srgbClr val="FF0000"/>
                </a:solidFill>
              </a:rPr>
              <a:t>staff supporting people in prisons</a:t>
            </a:r>
            <a:r>
              <a:rPr lang="en-GB" sz="1600" dirty="0"/>
              <a:t>.  We hope this has been helpful.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With grateful thanks for sharing and contributing to content:</a:t>
            </a:r>
          </a:p>
          <a:p>
            <a:r>
              <a:rPr lang="en-GB" sz="1600" dirty="0"/>
              <a:t>Youssof Oskrochi				Bharat Patel</a:t>
            </a:r>
          </a:p>
          <a:p>
            <a:r>
              <a:rPr lang="en-GB" sz="1600" dirty="0"/>
              <a:t>Karen Hawker				Sarah Lang</a:t>
            </a:r>
          </a:p>
          <a:p>
            <a:r>
              <a:rPr lang="en-GB" sz="1600" dirty="0"/>
              <a:t>Rebecca Cordery				Christine Murphy		</a:t>
            </a:r>
          </a:p>
          <a:p>
            <a:r>
              <a:rPr lang="en-GB" sz="1600" dirty="0"/>
              <a:t>Karen Bernard				</a:t>
            </a:r>
            <a:r>
              <a:rPr lang="en-GB" sz="1600" dirty="0">
                <a:solidFill>
                  <a:prstClr val="black"/>
                </a:solidFill>
              </a:rPr>
              <a:t>Ann </a:t>
            </a:r>
            <a:r>
              <a:rPr lang="en-GB" sz="1600" dirty="0" err="1">
                <a:solidFill>
                  <a:prstClr val="black"/>
                </a:solidFill>
              </a:rPr>
              <a:t>Lusmore</a:t>
            </a:r>
            <a:endParaRPr lang="en-GB" sz="1600" dirty="0"/>
          </a:p>
          <a:p>
            <a:pPr lvl="0"/>
            <a:r>
              <a:rPr lang="en-GB" sz="1600" dirty="0"/>
              <a:t>Viv Cleary				Fiona Coogan</a:t>
            </a:r>
          </a:p>
          <a:p>
            <a:r>
              <a:rPr lang="en-GB" sz="1600" dirty="0"/>
              <a:t>Gopal Rao				Rachel Flowers 	</a:t>
            </a:r>
          </a:p>
          <a:p>
            <a:r>
              <a:rPr lang="en-GB" sz="1600" dirty="0">
                <a:solidFill>
                  <a:prstClr val="black"/>
                </a:solidFill>
              </a:rPr>
              <a:t>Sterling Rippy</a:t>
            </a:r>
            <a:r>
              <a:rPr lang="en-GB" sz="1600" dirty="0"/>
              <a:t>				</a:t>
            </a:r>
            <a:r>
              <a:rPr lang="en-GB" sz="1600" dirty="0">
                <a:solidFill>
                  <a:prstClr val="black"/>
                </a:solidFill>
              </a:rPr>
              <a:t>Laura </a:t>
            </a:r>
            <a:r>
              <a:rPr lang="en-GB" sz="1600" dirty="0" err="1">
                <a:solidFill>
                  <a:prstClr val="black"/>
                </a:solidFill>
              </a:rPr>
              <a:t>Maclehose</a:t>
            </a:r>
            <a:endParaRPr lang="en-GB" sz="1600" dirty="0"/>
          </a:p>
          <a:p>
            <a:r>
              <a:rPr lang="en-GB" sz="1600" dirty="0">
                <a:solidFill>
                  <a:prstClr val="black"/>
                </a:solidFill>
              </a:rPr>
              <a:t>Ellen Schwartz				Deborah Turbitt</a:t>
            </a:r>
          </a:p>
          <a:p>
            <a:r>
              <a:rPr lang="en-GB" sz="1600" dirty="0">
                <a:solidFill>
                  <a:prstClr val="black"/>
                </a:solidFill>
              </a:rPr>
              <a:t>Laura D’Cruz				Rachel Thorn Heathcock</a:t>
            </a:r>
          </a:p>
          <a:p>
            <a:r>
              <a:rPr lang="en-GB" sz="1600" dirty="0">
                <a:solidFill>
                  <a:prstClr val="black"/>
                </a:solidFill>
              </a:rPr>
              <a:t>	Anjana Roy				Lipi Begum	</a:t>
            </a:r>
          </a:p>
          <a:p>
            <a:r>
              <a:rPr lang="en-GB" sz="1600" dirty="0"/>
              <a:t>Dianne James </a:t>
            </a:r>
            <a:r>
              <a:rPr lang="en-GB" sz="1600" dirty="0">
                <a:solidFill>
                  <a:prstClr val="black"/>
                </a:solidFill>
              </a:rPr>
              <a:t>				Rachel Campbell</a:t>
            </a:r>
          </a:p>
          <a:p>
            <a:pPr lvl="0">
              <a:spcBef>
                <a:spcPts val="600"/>
              </a:spcBef>
            </a:pPr>
            <a:r>
              <a:rPr lang="en-GB" sz="1600" dirty="0">
                <a:solidFill>
                  <a:prstClr val="black"/>
                </a:solidFill>
              </a:rPr>
              <a:t>	</a:t>
            </a:r>
            <a:r>
              <a:rPr lang="en-GB" sz="1600" dirty="0"/>
              <a:t>All staff working in the London Health Protection Teams and our colleagues in </a:t>
            </a:r>
            <a:r>
              <a:rPr lang="en-GB" sz="1600" dirty="0">
                <a:solidFill>
                  <a:srgbClr val="FF0000"/>
                </a:solidFill>
              </a:rPr>
              <a:t>Health and Justice and HMPPS </a:t>
            </a:r>
          </a:p>
          <a:p>
            <a:pPr lvl="0">
              <a:spcBef>
                <a:spcPts val="600"/>
              </a:spcBef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>
                <a:solidFill>
                  <a:prstClr val="black"/>
                </a:solidFill>
              </a:rPr>
              <a:t>      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DBF70F-4611-48C3-AE02-60430522C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531813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EFD1B-BAF8-4612-B0FC-99A7D12F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D40B49-80B0-4835-A284-D443A0B3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6" y="5824473"/>
            <a:ext cx="432569" cy="428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59E1C0-90EC-4BB2-BF15-318A0A128C07}"/>
              </a:ext>
            </a:extLst>
          </p:cNvPr>
          <p:cNvSpPr txBox="1"/>
          <p:nvPr/>
        </p:nvSpPr>
        <p:spPr>
          <a:xfrm>
            <a:off x="900113" y="5889927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Icons from the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  <a:hlinkClick r:id="rId4"/>
              </a:rPr>
              <a:t>thenounproject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t> used under license by PHE London.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C6DB5A-BDBA-40D4-AAB7-3C93E7522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1237"/>
            <a:ext cx="1208450" cy="12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0FA96-1168-4A8F-85B2-6603E3E4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COVID-19: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064B1-C375-4ABA-8627-3AC7C229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2" y="1340934"/>
            <a:ext cx="8028000" cy="6480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COVID-19</a:t>
            </a:r>
            <a:r>
              <a:rPr lang="en-GB" dirty="0"/>
              <a:t> is the name of the </a:t>
            </a:r>
            <a:r>
              <a:rPr lang="en-GB" b="1" dirty="0">
                <a:solidFill>
                  <a:srgbClr val="FF0000"/>
                </a:solidFill>
              </a:rPr>
              <a:t>DISEASE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caused by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SARS-COV-2</a:t>
            </a:r>
            <a:r>
              <a:rPr lang="en-GB" dirty="0"/>
              <a:t> which is the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causes an infection in the throat (upper respiratory tract) and lungs (lower respiratory tract)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EFA412-E6CD-403F-A668-543816C3F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E8409-CF33-4CE5-AB8B-991DCED3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7BDD788-3E63-4108-9C87-4502D27E5020}"/>
              </a:ext>
            </a:extLst>
          </p:cNvPr>
          <p:cNvGrpSpPr/>
          <p:nvPr/>
        </p:nvGrpSpPr>
        <p:grpSpPr>
          <a:xfrm>
            <a:off x="3798258" y="1922487"/>
            <a:ext cx="1961415" cy="1998684"/>
            <a:chOff x="4732172" y="2510231"/>
            <a:chExt cx="1905000" cy="1905000"/>
          </a:xfrm>
        </p:grpSpPr>
        <p:pic>
          <p:nvPicPr>
            <p:cNvPr id="61" name="Picture 8" descr="https://static.thenounproject.com/png/2101876-200.png">
              <a:extLst>
                <a:ext uri="{FF2B5EF4-FFF2-40B4-BE49-F238E27FC236}">
                  <a16:creationId xmlns:a16="http://schemas.microsoft.com/office/drawing/2014/main" xmlns="" id="{14C4F9FB-4B9C-49C3-805A-FDA40EA78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172" y="2510231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8E96C67-6EB5-4518-915C-B39E6CD19CD1}"/>
                </a:ext>
              </a:extLst>
            </p:cNvPr>
            <p:cNvSpPr txBox="1"/>
            <p:nvPr/>
          </p:nvSpPr>
          <p:spPr>
            <a:xfrm>
              <a:off x="5072620" y="3923303"/>
              <a:ext cx="1231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Fatigue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5848E6-BA88-4559-A5A4-91FF9F7E44CB}"/>
              </a:ext>
            </a:extLst>
          </p:cNvPr>
          <p:cNvGrpSpPr/>
          <p:nvPr/>
        </p:nvGrpSpPr>
        <p:grpSpPr>
          <a:xfrm>
            <a:off x="3905925" y="4149249"/>
            <a:ext cx="1349079" cy="1256873"/>
            <a:chOff x="5042468" y="4717680"/>
            <a:chExt cx="1349079" cy="1256873"/>
          </a:xfrm>
        </p:grpSpPr>
        <p:pic>
          <p:nvPicPr>
            <p:cNvPr id="62" name="Picture 10" descr="https://static.thenounproject.com/png/2755297-200.png">
              <a:extLst>
                <a:ext uri="{FF2B5EF4-FFF2-40B4-BE49-F238E27FC236}">
                  <a16:creationId xmlns:a16="http://schemas.microsoft.com/office/drawing/2014/main" xmlns="" id="{C07263BB-D497-4456-9A00-1F3842576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802" y="4717680"/>
              <a:ext cx="913628" cy="91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BBF169E-80C5-4A6A-BE50-94C26FE9312F}"/>
                </a:ext>
              </a:extLst>
            </p:cNvPr>
            <p:cNvSpPr txBox="1"/>
            <p:nvPr/>
          </p:nvSpPr>
          <p:spPr>
            <a:xfrm>
              <a:off x="5042468" y="5605221"/>
              <a:ext cx="1349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Headache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98A644-CA1F-4FFC-8906-99CDEDB469B7}"/>
              </a:ext>
            </a:extLst>
          </p:cNvPr>
          <p:cNvGrpSpPr/>
          <p:nvPr/>
        </p:nvGrpSpPr>
        <p:grpSpPr>
          <a:xfrm>
            <a:off x="5264097" y="2977851"/>
            <a:ext cx="1617202" cy="1325316"/>
            <a:chOff x="4483721" y="3049715"/>
            <a:chExt cx="1617202" cy="1325316"/>
          </a:xfrm>
        </p:grpSpPr>
        <p:pic>
          <p:nvPicPr>
            <p:cNvPr id="3074" name="Picture 2" descr="https://static.thenounproject.com/png/579698-200.png">
              <a:extLst>
                <a:ext uri="{FF2B5EF4-FFF2-40B4-BE49-F238E27FC236}">
                  <a16:creationId xmlns:a16="http://schemas.microsoft.com/office/drawing/2014/main" xmlns="" id="{9C33D2F4-34F6-4C7E-9FD7-A599FDB2C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710" y="3049715"/>
              <a:ext cx="913628" cy="91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59402DD-E761-4C8B-A97D-A6B33933F8FA}"/>
                </a:ext>
              </a:extLst>
            </p:cNvPr>
            <p:cNvSpPr txBox="1"/>
            <p:nvPr/>
          </p:nvSpPr>
          <p:spPr>
            <a:xfrm>
              <a:off x="4483721" y="4005699"/>
              <a:ext cx="161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Sore throat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689366-152D-4E54-A44A-9F9CB917EB13}"/>
              </a:ext>
            </a:extLst>
          </p:cNvPr>
          <p:cNvSpPr/>
          <p:nvPr/>
        </p:nvSpPr>
        <p:spPr>
          <a:xfrm>
            <a:off x="900113" y="2704073"/>
            <a:ext cx="2938816" cy="33889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78CA5B-B4AF-425D-BA3C-617F436D9356}"/>
              </a:ext>
            </a:extLst>
          </p:cNvPr>
          <p:cNvSpPr txBox="1"/>
          <p:nvPr/>
        </p:nvSpPr>
        <p:spPr>
          <a:xfrm>
            <a:off x="364667" y="3115769"/>
            <a:ext cx="553998" cy="24778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Main symptoms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343F71C-F884-4099-8900-CC62C4490C7E}"/>
              </a:ext>
            </a:extLst>
          </p:cNvPr>
          <p:cNvGrpSpPr/>
          <p:nvPr/>
        </p:nvGrpSpPr>
        <p:grpSpPr>
          <a:xfrm>
            <a:off x="7017820" y="2591329"/>
            <a:ext cx="1434427" cy="1175926"/>
            <a:chOff x="6136373" y="2680544"/>
            <a:chExt cx="1617202" cy="1356481"/>
          </a:xfrm>
        </p:grpSpPr>
        <p:pic>
          <p:nvPicPr>
            <p:cNvPr id="3078" name="Picture 6" descr="https://static.thenounproject.com/png/2891280-200.png">
              <a:extLst>
                <a:ext uri="{FF2B5EF4-FFF2-40B4-BE49-F238E27FC236}">
                  <a16:creationId xmlns:a16="http://schemas.microsoft.com/office/drawing/2014/main" xmlns="" id="{C8E86816-F124-43ED-A8CA-D8450AFE5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680544"/>
              <a:ext cx="1001532" cy="100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76AC4A6-D9C6-4006-81F8-B46271335534}"/>
                </a:ext>
              </a:extLst>
            </p:cNvPr>
            <p:cNvSpPr txBox="1"/>
            <p:nvPr/>
          </p:nvSpPr>
          <p:spPr>
            <a:xfrm>
              <a:off x="6136373" y="3667693"/>
              <a:ext cx="161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Muscle pain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E2B8168-95F4-43DC-A772-846EA1700667}"/>
              </a:ext>
            </a:extLst>
          </p:cNvPr>
          <p:cNvGrpSpPr/>
          <p:nvPr/>
        </p:nvGrpSpPr>
        <p:grpSpPr>
          <a:xfrm>
            <a:off x="4926611" y="4502724"/>
            <a:ext cx="2451145" cy="1639230"/>
            <a:chOff x="4300012" y="4445092"/>
            <a:chExt cx="2451145" cy="1639230"/>
          </a:xfrm>
        </p:grpSpPr>
        <p:pic>
          <p:nvPicPr>
            <p:cNvPr id="3080" name="Picture 8" descr="https://static.thenounproject.com/png/2745932-200.png">
              <a:extLst>
                <a:ext uri="{FF2B5EF4-FFF2-40B4-BE49-F238E27FC236}">
                  <a16:creationId xmlns:a16="http://schemas.microsoft.com/office/drawing/2014/main" xmlns="" id="{1345A522-3FE5-469D-86F2-34277B8D1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401" y="4445092"/>
              <a:ext cx="913629" cy="91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6273E8-88C0-4A75-9A2E-41F931435A94}"/>
                </a:ext>
              </a:extLst>
            </p:cNvPr>
            <p:cNvSpPr txBox="1"/>
            <p:nvPr/>
          </p:nvSpPr>
          <p:spPr>
            <a:xfrm>
              <a:off x="4300012" y="5437991"/>
              <a:ext cx="2451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Shortness of breath </a:t>
              </a:r>
              <a:br>
                <a:rPr lang="en-GB" sz="1800" dirty="0"/>
              </a:br>
              <a:r>
                <a:rPr lang="en-GB" sz="1800" dirty="0"/>
                <a:t>or chest tightness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8FC869D-63FB-4C4C-ACD8-DB8D1F3188D2}"/>
              </a:ext>
            </a:extLst>
          </p:cNvPr>
          <p:cNvGrpSpPr/>
          <p:nvPr/>
        </p:nvGrpSpPr>
        <p:grpSpPr>
          <a:xfrm>
            <a:off x="962432" y="2745167"/>
            <a:ext cx="1547050" cy="1379762"/>
            <a:chOff x="871286" y="3082506"/>
            <a:chExt cx="1705309" cy="145079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3E1BCFC-15C7-4615-9249-FE53BDCA0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224" y="3082506"/>
              <a:ext cx="1219200" cy="12192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BD6DC71-5609-41AE-8021-B656B850C825}"/>
                </a:ext>
              </a:extLst>
            </p:cNvPr>
            <p:cNvSpPr txBox="1"/>
            <p:nvPr/>
          </p:nvSpPr>
          <p:spPr>
            <a:xfrm>
              <a:off x="871286" y="4112590"/>
              <a:ext cx="1705309" cy="42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2"/>
                  </a:solidFill>
                </a:rPr>
                <a:t>Cough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B6E590-D00D-45E7-BB00-8740E8CA2065}"/>
              </a:ext>
            </a:extLst>
          </p:cNvPr>
          <p:cNvGrpSpPr/>
          <p:nvPr/>
        </p:nvGrpSpPr>
        <p:grpSpPr>
          <a:xfrm>
            <a:off x="828989" y="4577661"/>
            <a:ext cx="1670722" cy="1427938"/>
            <a:chOff x="875222" y="4595199"/>
            <a:chExt cx="1705309" cy="138554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B8E13C2A-BD75-4CEE-BB37-FA45DCCE0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592" y="4595199"/>
              <a:ext cx="1219200" cy="1219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1647278-5F14-43E6-81C1-190EC9681D81}"/>
                </a:ext>
              </a:extLst>
            </p:cNvPr>
            <p:cNvSpPr txBox="1"/>
            <p:nvPr/>
          </p:nvSpPr>
          <p:spPr>
            <a:xfrm>
              <a:off x="875222" y="5592513"/>
              <a:ext cx="1705309" cy="38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2"/>
                  </a:solidFill>
                </a:rPr>
                <a:t>Fever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4F32D89-2DE8-4027-B3DC-72B454299023}"/>
              </a:ext>
            </a:extLst>
          </p:cNvPr>
          <p:cNvGrpSpPr/>
          <p:nvPr/>
        </p:nvGrpSpPr>
        <p:grpSpPr>
          <a:xfrm>
            <a:off x="6776611" y="4076737"/>
            <a:ext cx="1916843" cy="1486347"/>
            <a:chOff x="6862490" y="4606666"/>
            <a:chExt cx="1916843" cy="14863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27A7EA6-7CE9-4772-8210-D4B05F724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359" y="4606666"/>
              <a:ext cx="913629" cy="91362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A97D8B4-B998-494E-AEE9-554CBE6D5DD7}"/>
                </a:ext>
              </a:extLst>
            </p:cNvPr>
            <p:cNvSpPr/>
            <p:nvPr/>
          </p:nvSpPr>
          <p:spPr>
            <a:xfrm>
              <a:off x="6862490" y="5385127"/>
              <a:ext cx="1916843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</a:rPr>
                <a:t>Gastrointestinal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ED9CDCD-EF8B-4F08-816E-2C5E2004DFD7}"/>
              </a:ext>
            </a:extLst>
          </p:cNvPr>
          <p:cNvGrpSpPr/>
          <p:nvPr/>
        </p:nvGrpSpPr>
        <p:grpSpPr>
          <a:xfrm>
            <a:off x="2109879" y="3449785"/>
            <a:ext cx="1702645" cy="1622247"/>
            <a:chOff x="2095613" y="3637321"/>
            <a:chExt cx="1702645" cy="162224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E822236-E849-4649-BF8B-F1D0C2CE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68" y="3637321"/>
              <a:ext cx="856257" cy="85625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CE34A39-B9F2-4E5E-ADAF-4B10292EBF4F}"/>
                </a:ext>
              </a:extLst>
            </p:cNvPr>
            <p:cNvSpPr/>
            <p:nvPr/>
          </p:nvSpPr>
          <p:spPr>
            <a:xfrm>
              <a:off x="2095613" y="4403311"/>
              <a:ext cx="1702645" cy="856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bg2"/>
                  </a:solidFill>
                </a:rPr>
                <a:t>Loss of smell and/or taste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C3761-FA4E-4C02-8604-C5799F3E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COVID-19: severity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170683-6565-4B48-B718-3832CA653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969CCA-0C43-438E-ADEB-B7E3EF81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6" name="Picture 6" descr="https://static.thenounproject.com/png/3190838-200.png">
            <a:extLst>
              <a:ext uri="{FF2B5EF4-FFF2-40B4-BE49-F238E27FC236}">
                <a16:creationId xmlns:a16="http://schemas.microsoft.com/office/drawing/2014/main" xmlns="" id="{83533B48-CE95-42D9-8FDA-277BBCA1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2316711"/>
            <a:ext cx="665631" cy="6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tatic.thenounproject.com/png/1535289-200.png">
            <a:extLst>
              <a:ext uri="{FF2B5EF4-FFF2-40B4-BE49-F238E27FC236}">
                <a16:creationId xmlns:a16="http://schemas.microsoft.com/office/drawing/2014/main" xmlns="" id="{63F620EC-23EB-4C4C-9719-6B3A1E99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4054185"/>
            <a:ext cx="665631" cy="6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tatic.thenounproject.com/png/1658509-200.png">
            <a:extLst>
              <a:ext uri="{FF2B5EF4-FFF2-40B4-BE49-F238E27FC236}">
                <a16:creationId xmlns:a16="http://schemas.microsoft.com/office/drawing/2014/main" xmlns="" id="{BDF53152-7337-4C8E-A28F-5ABE6FD9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185448"/>
            <a:ext cx="665631" cy="6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C26EA-3A31-4615-8633-6ADF87495104}"/>
              </a:ext>
            </a:extLst>
          </p:cNvPr>
          <p:cNvSpPr/>
          <p:nvPr/>
        </p:nvSpPr>
        <p:spPr>
          <a:xfrm>
            <a:off x="4432300" y="2418218"/>
            <a:ext cx="2184400" cy="564124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463780-F840-4F4E-9278-AFB130D2E0A2}"/>
              </a:ext>
            </a:extLst>
          </p:cNvPr>
          <p:cNvSpPr/>
          <p:nvPr/>
        </p:nvSpPr>
        <p:spPr>
          <a:xfrm>
            <a:off x="4432300" y="3239238"/>
            <a:ext cx="381000" cy="56412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0911C6-BE84-4AA9-BAC3-CA1AF1FEF366}"/>
              </a:ext>
            </a:extLst>
          </p:cNvPr>
          <p:cNvSpPr/>
          <p:nvPr/>
        </p:nvSpPr>
        <p:spPr>
          <a:xfrm>
            <a:off x="4432300" y="4054185"/>
            <a:ext cx="139700" cy="56412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28C18A-794C-4F93-9986-0B2FD9780BEC}"/>
              </a:ext>
            </a:extLst>
          </p:cNvPr>
          <p:cNvSpPr txBox="1"/>
          <p:nvPr/>
        </p:nvSpPr>
        <p:spPr>
          <a:xfrm>
            <a:off x="6616700" y="2489221"/>
            <a:ext cx="97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~80%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3871E0-7F35-4A51-9325-B967ED90BAF6}"/>
              </a:ext>
            </a:extLst>
          </p:cNvPr>
          <p:cNvSpPr txBox="1"/>
          <p:nvPr/>
        </p:nvSpPr>
        <p:spPr>
          <a:xfrm>
            <a:off x="4813300" y="3328060"/>
            <a:ext cx="97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~15%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EF10FE-6522-4CF1-B2A8-4937C66B4C39}"/>
              </a:ext>
            </a:extLst>
          </p:cNvPr>
          <p:cNvSpPr txBox="1"/>
          <p:nvPr/>
        </p:nvSpPr>
        <p:spPr>
          <a:xfrm>
            <a:off x="4572000" y="4149080"/>
            <a:ext cx="97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~5%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E4AF1B-2882-497D-8939-4B6906BDF926}"/>
              </a:ext>
            </a:extLst>
          </p:cNvPr>
          <p:cNvSpPr txBox="1"/>
          <p:nvPr/>
        </p:nvSpPr>
        <p:spPr>
          <a:xfrm>
            <a:off x="2070734" y="2381739"/>
            <a:ext cx="15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Mild</a:t>
            </a:r>
            <a:b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(Home)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7009F-B5D0-4840-9A7D-2685DE51FABD}"/>
              </a:ext>
            </a:extLst>
          </p:cNvPr>
          <p:cNvSpPr txBox="1"/>
          <p:nvPr/>
        </p:nvSpPr>
        <p:spPr>
          <a:xfrm>
            <a:off x="2068647" y="3235726"/>
            <a:ext cx="152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Moderate</a:t>
            </a:r>
            <a:b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(Admission)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2D8C3E-3D82-4932-8E4F-2713297CAFCF}"/>
              </a:ext>
            </a:extLst>
          </p:cNvPr>
          <p:cNvSpPr txBox="1"/>
          <p:nvPr/>
        </p:nvSpPr>
        <p:spPr>
          <a:xfrm>
            <a:off x="2068647" y="4083622"/>
            <a:ext cx="152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Severe</a:t>
            </a:r>
            <a:b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(ITU)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74E570-39CF-43BB-89DC-F4930DAD312A}"/>
              </a:ext>
            </a:extLst>
          </p:cNvPr>
          <p:cNvSpPr/>
          <p:nvPr/>
        </p:nvSpPr>
        <p:spPr>
          <a:xfrm>
            <a:off x="241300" y="601462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Source: WHO Coronavirus disease 2019 (COVID-19) situation report – 41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A5AECE-368C-417F-AF15-65E2CC1725BB}"/>
              </a:ext>
            </a:extLst>
          </p:cNvPr>
          <p:cNvSpPr txBox="1"/>
          <p:nvPr/>
        </p:nvSpPr>
        <p:spPr>
          <a:xfrm>
            <a:off x="1266212" y="5333884"/>
            <a:ext cx="633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Severity &amp; mortality increase with age</a:t>
            </a:r>
          </a:p>
        </p:txBody>
      </p:sp>
    </p:spTree>
    <p:extLst>
      <p:ext uri="{BB962C8B-B14F-4D97-AF65-F5344CB8AC3E}">
        <p14:creationId xmlns:p14="http://schemas.microsoft.com/office/powerpoint/2010/main" val="16087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FC190-2C5C-4438-A76E-141557DA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get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49D54A-66E9-41E1-830D-7940B2DCC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056659-08AC-4C04-ACF9-A9229CFD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792DD2-C0B0-4FF7-BA31-6CFC0362CD5A}"/>
              </a:ext>
            </a:extLst>
          </p:cNvPr>
          <p:cNvSpPr txBox="1"/>
          <p:nvPr/>
        </p:nvSpPr>
        <p:spPr>
          <a:xfrm>
            <a:off x="562702" y="4004010"/>
            <a:ext cx="2495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Airborne droplets or infected body fluids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xmlns="" id="{CB101275-0F92-406A-B5E2-EC044AEF8F61}"/>
              </a:ext>
            </a:extLst>
          </p:cNvPr>
          <p:cNvCxnSpPr>
            <a:cxnSpLocks/>
            <a:stCxn id="3074" idx="3"/>
            <a:endCxn id="11" idx="1"/>
          </p:cNvCxnSpPr>
          <p:nvPr/>
        </p:nvCxnSpPr>
        <p:spPr>
          <a:xfrm>
            <a:off x="2471168" y="3208793"/>
            <a:ext cx="2429481" cy="170701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s://static.thenounproject.com/png/649-200.png">
            <a:extLst>
              <a:ext uri="{FF2B5EF4-FFF2-40B4-BE49-F238E27FC236}">
                <a16:creationId xmlns:a16="http://schemas.microsoft.com/office/drawing/2014/main" xmlns="" id="{D516540D-C18E-437A-8C46-795D842A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49" y="909406"/>
            <a:ext cx="1510756" cy="1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tatic.thenounproject.com/png/2390272-200.png">
            <a:extLst>
              <a:ext uri="{FF2B5EF4-FFF2-40B4-BE49-F238E27FC236}">
                <a16:creationId xmlns:a16="http://schemas.microsoft.com/office/drawing/2014/main" xmlns="" id="{6DF8755D-4001-429C-A909-155735D0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49" y="4086565"/>
            <a:ext cx="1658492" cy="16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0DAAA0-ECA2-449D-953C-C2EE44B3B5E3}"/>
              </a:ext>
            </a:extLst>
          </p:cNvPr>
          <p:cNvSpPr txBox="1"/>
          <p:nvPr/>
        </p:nvSpPr>
        <p:spPr>
          <a:xfrm>
            <a:off x="5100373" y="2556864"/>
            <a:ext cx="111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Direct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6C84B3-C121-4141-8D4A-0AF45D096416}"/>
              </a:ext>
            </a:extLst>
          </p:cNvPr>
          <p:cNvSpPr txBox="1"/>
          <p:nvPr/>
        </p:nvSpPr>
        <p:spPr>
          <a:xfrm>
            <a:off x="4464397" y="5668256"/>
            <a:ext cx="284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Indirect via surfaces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C8DA6147-35D4-4EEB-80AD-D71F82B28FCB}"/>
              </a:ext>
            </a:extLst>
          </p:cNvPr>
          <p:cNvCxnSpPr>
            <a:cxnSpLocks/>
            <a:stCxn id="3074" idx="3"/>
            <a:endCxn id="10" idx="1"/>
          </p:cNvCxnSpPr>
          <p:nvPr/>
        </p:nvCxnSpPr>
        <p:spPr>
          <a:xfrm flipV="1">
            <a:off x="2471168" y="1664784"/>
            <a:ext cx="2429481" cy="154400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4BDF96C-4118-47FD-AAD5-D69C203953E6}"/>
              </a:ext>
            </a:extLst>
          </p:cNvPr>
          <p:cNvSpPr txBox="1"/>
          <p:nvPr/>
        </p:nvSpPr>
        <p:spPr>
          <a:xfrm>
            <a:off x="6859855" y="3394108"/>
            <a:ext cx="16023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Touching </a:t>
            </a:r>
          </a:p>
          <a:p>
            <a:pPr algn="r"/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of face</a:t>
            </a:r>
          </a:p>
        </p:txBody>
      </p: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xmlns="" id="{BD8F32F1-43D9-43D0-9895-333AF48F7435}"/>
              </a:ext>
            </a:extLst>
          </p:cNvPr>
          <p:cNvCxnSpPr>
            <a:cxnSpLocks/>
          </p:cNvCxnSpPr>
          <p:nvPr/>
        </p:nvCxnSpPr>
        <p:spPr>
          <a:xfrm flipH="1" flipV="1">
            <a:off x="6411405" y="1541530"/>
            <a:ext cx="896900" cy="4203527"/>
          </a:xfrm>
          <a:prstGeom prst="curvedConnector3">
            <a:avLst>
              <a:gd name="adj1" fmla="val -133811"/>
            </a:avLst>
          </a:prstGeom>
          <a:ln w="28575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static.thenounproject.com/png/1352300-200.png">
            <a:extLst>
              <a:ext uri="{FF2B5EF4-FFF2-40B4-BE49-F238E27FC236}">
                <a16:creationId xmlns:a16="http://schemas.microsoft.com/office/drawing/2014/main" xmlns="" id="{BCC61B85-74FD-48F6-AA45-3C916126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38" y="2551228"/>
            <a:ext cx="1315130" cy="13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92134-72A0-4907-B4F9-182E7C3F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Infected body fluids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0746CA-3737-44E8-B5C3-906628DA6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8DA4C8-9475-436C-B7EA-03D947B6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pic>
        <p:nvPicPr>
          <p:cNvPr id="2052" name="Picture 4" descr="https://static.thenounproject.com/png/3087805-200.png">
            <a:extLst>
              <a:ext uri="{FF2B5EF4-FFF2-40B4-BE49-F238E27FC236}">
                <a16:creationId xmlns:a16="http://schemas.microsoft.com/office/drawing/2014/main" xmlns="" id="{B60556A4-E6F5-481A-936F-CC9963AD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99" y="1447482"/>
            <a:ext cx="1240532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thenounproject.com/png/3214198-200.png">
            <a:extLst>
              <a:ext uri="{FF2B5EF4-FFF2-40B4-BE49-F238E27FC236}">
                <a16:creationId xmlns:a16="http://schemas.microsoft.com/office/drawing/2014/main" xmlns="" id="{B4B64717-63DF-4336-83A4-81831C95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3" y="3497193"/>
            <a:ext cx="1157310" cy="11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atic.thenounproject.com/png/2040054-200.png">
            <a:extLst>
              <a:ext uri="{FF2B5EF4-FFF2-40B4-BE49-F238E27FC236}">
                <a16:creationId xmlns:a16="http://schemas.microsoft.com/office/drawing/2014/main" xmlns="" id="{AFDCF518-F9C6-411A-A209-36120DE7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62" y="3413766"/>
            <a:ext cx="1157310" cy="11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tic.thenounproject.com/png/2581554-200.png">
            <a:extLst>
              <a:ext uri="{FF2B5EF4-FFF2-40B4-BE49-F238E27FC236}">
                <a16:creationId xmlns:a16="http://schemas.microsoft.com/office/drawing/2014/main" xmlns="" id="{EA3E7580-7455-4987-ADC6-32C383CD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88" y="131166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44A9D4-7674-4A04-B88D-9A88D165DB98}"/>
              </a:ext>
            </a:extLst>
          </p:cNvPr>
          <p:cNvSpPr txBox="1"/>
          <p:nvPr/>
        </p:nvSpPr>
        <p:spPr>
          <a:xfrm>
            <a:off x="2699792" y="1699974"/>
            <a:ext cx="192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Airborne droplets and aerosol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033C83-D99C-4284-BE00-4BC9F90BCDC3}"/>
              </a:ext>
            </a:extLst>
          </p:cNvPr>
          <p:cNvSpPr txBox="1"/>
          <p:nvPr/>
        </p:nvSpPr>
        <p:spPr>
          <a:xfrm>
            <a:off x="2538047" y="3807755"/>
            <a:ext cx="192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Urine &amp; faeces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8D38E2-B608-4DFA-8DB4-023BE6ED733D}"/>
              </a:ext>
            </a:extLst>
          </p:cNvPr>
          <p:cNvSpPr txBox="1"/>
          <p:nvPr/>
        </p:nvSpPr>
        <p:spPr>
          <a:xfrm>
            <a:off x="6377703" y="1922988"/>
            <a:ext cx="192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Blood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911A65-DA8F-46DC-B832-476CF5212D1C}"/>
              </a:ext>
            </a:extLst>
          </p:cNvPr>
          <p:cNvSpPr txBox="1"/>
          <p:nvPr/>
        </p:nvSpPr>
        <p:spPr>
          <a:xfrm>
            <a:off x="6214939" y="3779100"/>
            <a:ext cx="192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Tears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6333FB-468B-4289-8BAA-A162D764A391}"/>
              </a:ext>
            </a:extLst>
          </p:cNvPr>
          <p:cNvSpPr txBox="1"/>
          <p:nvPr/>
        </p:nvSpPr>
        <p:spPr>
          <a:xfrm>
            <a:off x="993538" y="5213157"/>
            <a:ext cx="725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All bodily fluids (except sweat) should be regarded as potentially infectious</a:t>
            </a:r>
          </a:p>
        </p:txBody>
      </p:sp>
    </p:spTree>
    <p:extLst>
      <p:ext uri="{BB962C8B-B14F-4D97-AF65-F5344CB8AC3E}">
        <p14:creationId xmlns:p14="http://schemas.microsoft.com/office/powerpoint/2010/main" val="26113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F009B-4963-4522-990F-86BD6EF0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Infectivity and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34D166-9FBB-434E-B7BC-0BC12F820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6DEFB-247B-4BE5-8D78-40F378C3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80ED46B-BE43-4513-8011-EDD030ADD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23335"/>
              </p:ext>
            </p:extLst>
          </p:nvPr>
        </p:nvGraphicFramePr>
        <p:xfrm>
          <a:off x="1766605" y="1556792"/>
          <a:ext cx="7207379" cy="3550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7379">
                  <a:extLst>
                    <a:ext uri="{9D8B030D-6E8A-4147-A177-3AD203B41FA5}">
                      <a16:colId xmlns:a16="http://schemas.microsoft.com/office/drawing/2014/main" xmlns="" val="3379439763"/>
                    </a:ext>
                  </a:extLst>
                </a:gridCol>
              </a:tblGrid>
              <a:tr h="118752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Incubation period –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me when you are infected but not showing any symptoms: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Usually 5-6 days </a:t>
                      </a:r>
                      <a:r>
                        <a:rPr lang="en-GB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(can be between 1 to 14 days).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7734251"/>
                  </a:ext>
                </a:extLst>
              </a:tr>
              <a:tr h="1187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Infectious period –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ime when you can infect others: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Usually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infectious up to </a:t>
                      </a:r>
                      <a:r>
                        <a:rPr lang="en-GB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 days after onset of symptoms</a:t>
                      </a:r>
                      <a:r>
                        <a:rPr lang="en-GB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Further evidence awaited.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37991935"/>
                  </a:ext>
                </a:extLst>
              </a:tr>
              <a:tr h="1175733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Recovery time – 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</a:rPr>
                        <a:t>time taken to become well again: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rgbClr val="009155"/>
                          </a:solidFill>
                        </a:rPr>
                        <a:t>Mild/moderate cases </a:t>
                      </a:r>
                      <a:r>
                        <a:rPr lang="en-GB" sz="1800" b="1" dirty="0">
                          <a:solidFill>
                            <a:srgbClr val="009155"/>
                          </a:solidFill>
                        </a:rPr>
                        <a:t>up to 14 days.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Severe cases up to 3-4 weeks.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5751646"/>
                  </a:ext>
                </a:extLst>
              </a:tr>
            </a:tbl>
          </a:graphicData>
        </a:graphic>
      </p:graphicFrame>
      <p:pic>
        <p:nvPicPr>
          <p:cNvPr id="7" name="Picture 2" descr="https://static.thenounproject.com/png/1764081-200.png">
            <a:extLst>
              <a:ext uri="{FF2B5EF4-FFF2-40B4-BE49-F238E27FC236}">
                <a16:creationId xmlns:a16="http://schemas.microsoft.com/office/drawing/2014/main" xmlns="" id="{026FC62D-9677-4550-9D83-D495F9EC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4" y="1521087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2848FA-33BB-4E59-B963-0FF1718F0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6" y="2608696"/>
            <a:ext cx="1004917" cy="1004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2E1009-122B-4A45-B5E4-CA426DC3D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2" y="390704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ED954-7233-406D-AF41-B496BCA3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260" y="2786758"/>
            <a:ext cx="63274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Challenges for Prisons and Secure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562E3B-030E-42EF-81EB-15B820C11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AA878-0332-4983-BE15-AA4977CF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COVID-19 and Prisons and other secure settings September 2020: PHE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5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SourceRef xmlns="0bb1c71b-1126-420a-8375-5baa5d70e5cc" xsi:nil="true"/>
    <FileHash xmlns="0bb1c71b-1126-420a-8375-5baa5d70e5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773022CAA27C478F2AA69679579561" ma:contentTypeVersion="14" ma:contentTypeDescription="Create a new document." ma:contentTypeScope="" ma:versionID="9d036ea1d9789b3d4e4ea4233c279f83">
  <xsd:schema xmlns:xsd="http://www.w3.org/2001/XMLSchema" xmlns:xs="http://www.w3.org/2001/XMLSchema" xmlns:p="http://schemas.microsoft.com/office/2006/metadata/properties" xmlns:ns3="0bb1c71b-1126-420a-8375-5baa5d70e5cc" targetNamespace="http://schemas.microsoft.com/office/2006/metadata/properties" ma:root="true" ma:fieldsID="a364ed20e3e1b555ff59636fd5531b86" ns3:_="">
    <xsd:import namespace="0bb1c71b-1126-420a-8375-5baa5d70e5cc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3:SharedWithUsers" minOccurs="0"/>
                <xsd:element ref="ns3:SharedWithDetails" minOccurs="0"/>
                <xsd:element ref="ns3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1c71b-1126-420a-8375-5baa5d70e5cc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A3BD5-90C3-4BC2-94B6-F5B6FAEAFEE3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0bb1c71b-1126-420a-8375-5baa5d70e5cc"/>
  </ds:schemaRefs>
</ds:datastoreItem>
</file>

<file path=customXml/itemProps2.xml><?xml version="1.0" encoding="utf-8"?>
<ds:datastoreItem xmlns:ds="http://schemas.openxmlformats.org/officeDocument/2006/customXml" ds:itemID="{0CFF163C-FB99-49E9-B7E1-1040201FA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1c71b-1126-420a-8375-5baa5d70e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19943</TotalTime>
  <Words>2486</Words>
  <Application>Microsoft Office PowerPoint</Application>
  <PresentationFormat>On-screen Show (4:3)</PresentationFormat>
  <Paragraphs>409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nta</vt:lpstr>
      <vt:lpstr>ヒラギノ角ゴ Pro W3</vt:lpstr>
      <vt:lpstr>Office Theme</vt:lpstr>
      <vt:lpstr>COVID-19 in prisons and other prescribed places of detention (PPDs)  </vt:lpstr>
      <vt:lpstr>Relevance</vt:lpstr>
      <vt:lpstr>What is a coronavirus?</vt:lpstr>
      <vt:lpstr>COVID-19: symptoms</vt:lpstr>
      <vt:lpstr>COVID-19: severity</vt:lpstr>
      <vt:lpstr>How do you get it?</vt:lpstr>
      <vt:lpstr>Infected body fluids</vt:lpstr>
      <vt:lpstr>Infectivity and recovery</vt:lpstr>
      <vt:lpstr>Challenges for Prisons and Secure Settings</vt:lpstr>
      <vt:lpstr>Influencing factors    .    </vt:lpstr>
      <vt:lpstr>Guidance</vt:lpstr>
      <vt:lpstr>Key messages for everyone</vt:lpstr>
      <vt:lpstr>Your staff</vt:lpstr>
      <vt:lpstr>Symptoms in staff member</vt:lpstr>
      <vt:lpstr>Symptoms in household of member of staff</vt:lpstr>
      <vt:lpstr>Hand washing</vt:lpstr>
      <vt:lpstr>Hand washing: commonly missed areas</vt:lpstr>
      <vt:lpstr>Work clothing</vt:lpstr>
      <vt:lpstr>PowerPoint Presentation</vt:lpstr>
      <vt:lpstr>PPE changing frequency</vt:lpstr>
      <vt:lpstr>Common misconceptions with PPE</vt:lpstr>
      <vt:lpstr>Putting on PPE</vt:lpstr>
      <vt:lpstr>Taking off PPE</vt:lpstr>
      <vt:lpstr>Admissions to Prison and PPDs and release </vt:lpstr>
      <vt:lpstr>Outbreak management</vt:lpstr>
      <vt:lpstr>Identification</vt:lpstr>
      <vt:lpstr>Outbreak preparedness</vt:lpstr>
      <vt:lpstr>Cleaning</vt:lpstr>
      <vt:lpstr>Isolation &amp; cohorting if symptoms</vt:lpstr>
      <vt:lpstr>Linens, laundry &amp; waste</vt:lpstr>
      <vt:lpstr>Communicate with prisoners and families</vt:lpstr>
      <vt:lpstr>Look after yourself: health &amp; wellbeing</vt:lpstr>
      <vt:lpstr>Where to find extra help</vt:lpstr>
      <vt:lpstr>Link to resources</vt:lpstr>
      <vt:lpstr>Link to resources</vt:lpstr>
      <vt:lpstr>Acknowledgements</vt:lpstr>
    </vt:vector>
  </TitlesOfParts>
  <Company>Cabinet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Djamel Hamadache</dc:creator>
  <cp:lastModifiedBy>Bruski, Milosz [HMPS]</cp:lastModifiedBy>
  <cp:revision>623</cp:revision>
  <cp:lastPrinted>2020-03-19T14:46:42Z</cp:lastPrinted>
  <dcterms:created xsi:type="dcterms:W3CDTF">2012-10-10T09:02:29Z</dcterms:created>
  <dcterms:modified xsi:type="dcterms:W3CDTF">2020-11-19T13:16:15Z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0x01010092773022CAA27C478F2AA69679579561</vt:lpwstr>
  </property>
</Properties>
</file>