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sher, Isobel" initials="FI" lastIdx="9" clrIdx="0">
    <p:extLst>
      <p:ext uri="{19B8F6BF-5375-455C-9EA6-DF929625EA0E}">
        <p15:presenceInfo xmlns:p15="http://schemas.microsoft.com/office/powerpoint/2012/main" userId="S::Isobel.Fisher@justice.gov.uk::85f46b3d-4f01-4124-a004-85c0ca4a4706" providerId="AD"/>
      </p:ext>
    </p:extLst>
  </p:cmAuthor>
  <p:cmAuthor id="2" name="Watkins, Sarah" initials="WS" lastIdx="6" clrIdx="1">
    <p:extLst>
      <p:ext uri="{19B8F6BF-5375-455C-9EA6-DF929625EA0E}">
        <p15:presenceInfo xmlns:p15="http://schemas.microsoft.com/office/powerpoint/2012/main" userId="S::sarah.watkins5@justice.gov.uk::32a4c374-c616-4c59-80fb-3ba36441b243" providerId="AD"/>
      </p:ext>
    </p:extLst>
  </p:cmAuthor>
  <p:cmAuthor id="3" name="Mcchlery, Nicola" initials="MN" lastIdx="5" clrIdx="2">
    <p:extLst>
      <p:ext uri="{19B8F6BF-5375-455C-9EA6-DF929625EA0E}">
        <p15:presenceInfo xmlns:p15="http://schemas.microsoft.com/office/powerpoint/2012/main" userId="S::Nicola.Mcchlery@justice.gov.uk::61938626-c4e8-419e-a615-427215052a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EFF"/>
    <a:srgbClr val="173A59"/>
    <a:srgbClr val="1E4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551466-7C99-4834-B596-F8F7B4C345F1}" v="1" dt="2020-12-09T18:14:55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DB4AA-F65C-4726-BFF0-C52B817FB8C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D3AE7-E187-4E6F-AD18-4305981E24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70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D3AE7-E187-4E6F-AD18-4305981E248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7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3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8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5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90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82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99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03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5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3F9C-B5C3-42E4-834D-FF2AAD428F4D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D698-500C-48DC-BDF5-47C3A41F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5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tranet.noms.gsi.gov.uk/__data/assets/file/0007/1016539/Evidence-Based-Practice-Summary-Isolation-31.03.20.pdf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tranet.noms.gsi.gov.uk/__data/assets/file/0008/1050659/Five-Minute-Intervention_1.pdf" TargetMode="External"/><Relationship Id="rId5" Type="http://schemas.openxmlformats.org/officeDocument/2006/relationships/hyperlink" Target="https://intranet.noms.gsi.gov.uk/__data/assets/pdf_file/0009/849411/Procedurally-just-communication-checklist.pdf" TargetMode="External"/><Relationship Id="rId4" Type="http://schemas.openxmlformats.org/officeDocument/2006/relationships/hyperlink" Target="https://intranet.noms.gsi.gov.uk/support/safety/procedural-just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exagon 23"/>
          <p:cNvSpPr/>
          <p:nvPr/>
        </p:nvSpPr>
        <p:spPr>
          <a:xfrm>
            <a:off x="6931886" y="4157341"/>
            <a:ext cx="1345401" cy="1011860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latin typeface="Arial"/>
                <a:cs typeface="Arial"/>
              </a:rPr>
              <a:t>Five Minute Interventions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27B21-AE63-486F-8D97-A277E5A5D7FF}"/>
              </a:ext>
            </a:extLst>
          </p:cNvPr>
          <p:cNvSpPr/>
          <p:nvPr/>
        </p:nvSpPr>
        <p:spPr>
          <a:xfrm>
            <a:off x="0" y="0"/>
            <a:ext cx="9144000" cy="715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105808" y="829988"/>
            <a:ext cx="2529436" cy="5056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cs typeface="Arial"/>
              </a:rPr>
              <a:t>What is the current policy?</a:t>
            </a:r>
          </a:p>
          <a:p>
            <a:pPr algn="ctr"/>
            <a:endParaRPr lang="en-GB" sz="12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Arial"/>
              </a:rPr>
              <a:t>There is a national instruction that </a:t>
            </a:r>
            <a:r>
              <a:rPr lang="en-GB" sz="1100" b="1" dirty="0">
                <a:solidFill>
                  <a:schemeClr val="tx1"/>
                </a:solidFill>
                <a:cs typeface="Arial"/>
              </a:rPr>
              <a:t>Basic is to be used only in exceptional circumstances </a:t>
            </a:r>
            <a:r>
              <a:rPr lang="en-GB" sz="1100" dirty="0">
                <a:solidFill>
                  <a:schemeClr val="tx1"/>
                </a:solidFill>
                <a:cs typeface="Arial"/>
              </a:rPr>
              <a:t>while regimes are restricted.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Arial"/>
              </a:rPr>
              <a:t>This means for serious or repeated incidents, for example where prison stability is threatened.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Arial"/>
              </a:rPr>
              <a:t>Staff should </a:t>
            </a:r>
            <a:r>
              <a:rPr lang="en-GB" sz="1100" b="1" dirty="0">
                <a:solidFill>
                  <a:schemeClr val="tx1"/>
                </a:solidFill>
                <a:cs typeface="Arial"/>
              </a:rPr>
              <a:t>consider all other possible methods</a:t>
            </a:r>
            <a:r>
              <a:rPr lang="en-GB" sz="1100" dirty="0">
                <a:solidFill>
                  <a:schemeClr val="tx1"/>
                </a:solidFill>
                <a:cs typeface="Arial"/>
              </a:rPr>
              <a:t> for managing behaviour before using Basic.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Arial"/>
              </a:rPr>
              <a:t>If a prisoner is placed on Basic, the </a:t>
            </a:r>
            <a:r>
              <a:rPr lang="en-GB" sz="1100" b="1" dirty="0">
                <a:solidFill>
                  <a:schemeClr val="tx1"/>
                </a:solidFill>
                <a:cs typeface="Arial"/>
              </a:rPr>
              <a:t>reasons must be </a:t>
            </a:r>
            <a:r>
              <a:rPr lang="en-GB" sz="1100" b="1" dirty="0">
                <a:solidFill>
                  <a:schemeClr val="tx1"/>
                </a:solidFill>
              </a:rPr>
              <a:t>recorded </a:t>
            </a:r>
            <a:r>
              <a:rPr lang="en-GB" sz="1100" dirty="0">
                <a:solidFill>
                  <a:schemeClr val="tx1"/>
                </a:solidFill>
              </a:rPr>
              <a:t>on a Basic Consideration form, and the local Defensible Decision Log (DDL) to be monitored locally and </a:t>
            </a:r>
            <a:r>
              <a:rPr lang="en-GB" sz="1100" b="1" dirty="0">
                <a:solidFill>
                  <a:schemeClr val="tx1"/>
                </a:solidFill>
              </a:rPr>
              <a:t>reviewed within 72 hours.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</a:rPr>
              <a:t>Removal of televisions should not be an automatic step</a:t>
            </a:r>
            <a:r>
              <a:rPr lang="en-GB" sz="1100" dirty="0">
                <a:solidFill>
                  <a:schemeClr val="tx1"/>
                </a:solidFill>
              </a:rPr>
              <a:t>. If a television is removed, this should be for the </a:t>
            </a:r>
            <a:r>
              <a:rPr lang="en-GB" sz="1100" b="1" dirty="0">
                <a:solidFill>
                  <a:schemeClr val="tx1"/>
                </a:solidFill>
              </a:rPr>
              <a:t>shortest period possible</a:t>
            </a:r>
            <a:r>
              <a:rPr lang="en-GB" sz="1100" dirty="0">
                <a:solidFill>
                  <a:schemeClr val="tx1"/>
                </a:solidFill>
              </a:rPr>
              <a:t>. 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84762" y="829987"/>
            <a:ext cx="3496215" cy="5056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Arial"/>
              </a:rPr>
              <a:t>What does the evidence tell us?</a:t>
            </a:r>
          </a:p>
          <a:p>
            <a:endParaRPr lang="en-GB" sz="600" b="1" dirty="0">
              <a:solidFill>
                <a:schemeClr val="tx1"/>
              </a:solidFill>
              <a:cs typeface="Arial"/>
            </a:endParaRPr>
          </a:p>
          <a:p>
            <a:endParaRPr lang="en-GB" sz="600" b="1" dirty="0">
              <a:solidFill>
                <a:schemeClr val="tx1"/>
              </a:solidFill>
              <a:cs typeface="Arial"/>
            </a:endParaRPr>
          </a:p>
          <a:p>
            <a:endParaRPr lang="en-GB" sz="600" b="1" dirty="0">
              <a:solidFill>
                <a:schemeClr val="tx1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Over half of prisoners in a recent survey said the </a:t>
            </a:r>
            <a:r>
              <a:rPr lang="en-GB" sz="1100" b="1" dirty="0">
                <a:solidFill>
                  <a:schemeClr val="tx1"/>
                </a:solidFill>
              </a:rPr>
              <a:t>restricted regimes had a negative impact on their mental health</a:t>
            </a:r>
            <a:r>
              <a:rPr lang="en-GB" sz="1100" dirty="0">
                <a:solidFill>
                  <a:schemeClr val="tx1"/>
                </a:solidFill>
              </a:rPr>
              <a:t>.  We also know that the impact of isolation worsens over time. </a:t>
            </a:r>
          </a:p>
          <a:p>
            <a:endParaRPr lang="en-GB" sz="11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Having things to do, having information and feeling connected to the outside world all help people maintain mental health when in isolation – TV helps to meet all of these needs. 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</a:rPr>
              <a:t>Compassion and fairness are key</a:t>
            </a:r>
            <a:r>
              <a:rPr lang="en-GB" sz="1100" dirty="0">
                <a:solidFill>
                  <a:schemeClr val="tx1"/>
                </a:solidFill>
              </a:rPr>
              <a:t>: Prisoners told us that staff showing they cared and feeling everyone was being treated fairly helped them cope during the early lockdown. 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  <a:cs typeface="Calibri"/>
              </a:rPr>
              <a:t>If prisoners feel they are being treated in a </a:t>
            </a:r>
            <a:r>
              <a:rPr lang="en-GB" sz="1100" b="1" dirty="0">
                <a:solidFill>
                  <a:schemeClr val="tx1"/>
                </a:solidFill>
                <a:cs typeface="Calibri"/>
              </a:rPr>
              <a:t>procedurally just </a:t>
            </a:r>
            <a:r>
              <a:rPr lang="en-GB" sz="1100" dirty="0">
                <a:solidFill>
                  <a:schemeClr val="tx1"/>
                </a:solidFill>
                <a:cs typeface="Calibri"/>
              </a:rPr>
              <a:t>way, it is beneficial for their wellbeing as well as their conduct.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cs typeface="Arial" panose="020B0604020202020204" pitchFamily="34" charset="0"/>
              </a:rPr>
              <a:t>Positive reinforcement is more effective than punishment </a:t>
            </a:r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in helping people to change their behaviour and prevent reoffending. Frequent and immediate recognition of good behaviour will have more impact than sanctioning poor behaviour.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6825" y="59237"/>
            <a:ext cx="6372519" cy="307777"/>
          </a:xfrm>
          <a:prstGeom prst="rect">
            <a:avLst/>
          </a:prstGeom>
          <a:solidFill>
            <a:schemeClr val="bg1"/>
          </a:solidFill>
          <a:ln w="31750" cap="rnd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How should Basic be used during the restricted regimes?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Hexagon 19"/>
          <p:cNvSpPr/>
          <p:nvPr/>
        </p:nvSpPr>
        <p:spPr>
          <a:xfrm>
            <a:off x="5899297" y="3603557"/>
            <a:ext cx="1211311" cy="969477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Take every opportunity to check on how people are coping</a:t>
            </a:r>
          </a:p>
        </p:txBody>
      </p:sp>
      <p:sp>
        <p:nvSpPr>
          <p:cNvPr id="23" name="Hexagon 22"/>
          <p:cNvSpPr/>
          <p:nvPr/>
        </p:nvSpPr>
        <p:spPr>
          <a:xfrm>
            <a:off x="8098565" y="3603557"/>
            <a:ext cx="1045435" cy="923776"/>
          </a:xfrm>
          <a:prstGeom prst="hexagon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 dirty="0">
                <a:latin typeface="Arial"/>
                <a:cs typeface="Arial"/>
              </a:rPr>
              <a:t>Prioritise for Keywork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B743D-15BB-4D0B-9D3D-7FB200225116}"/>
              </a:ext>
            </a:extLst>
          </p:cNvPr>
          <p:cNvSpPr/>
          <p:nvPr/>
        </p:nvSpPr>
        <p:spPr>
          <a:xfrm>
            <a:off x="2038493" y="114811"/>
            <a:ext cx="6146822" cy="500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Changes to Incentives during Covid-19 restricted regimes</a:t>
            </a:r>
            <a:r>
              <a:rPr lang="en-GB" sz="1400" dirty="0"/>
              <a:t> </a:t>
            </a:r>
          </a:p>
        </p:txBody>
      </p:sp>
      <p:pic>
        <p:nvPicPr>
          <p:cNvPr id="25" name="Picture 2" descr="Her Majesty's Prison and Probation Service (HMPPS) | LinkedIn">
            <a:extLst>
              <a:ext uri="{FF2B5EF4-FFF2-40B4-BE49-F238E27FC236}">
                <a16:creationId xmlns:a16="http://schemas.microsoft.com/office/drawing/2014/main" id="{9828E8D6-A41F-4DD7-B827-62747A7C69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t="25264" r="-2268" b="22074"/>
          <a:stretch/>
        </p:blipFill>
        <p:spPr bwMode="auto">
          <a:xfrm>
            <a:off x="105808" y="65219"/>
            <a:ext cx="1118986" cy="5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ounded Rectangle 3">
            <a:extLst>
              <a:ext uri="{FF2B5EF4-FFF2-40B4-BE49-F238E27FC236}">
                <a16:creationId xmlns:a16="http://schemas.microsoft.com/office/drawing/2014/main" id="{AC632E02-CFA8-4576-9773-9D6089E1C6F7}"/>
              </a:ext>
            </a:extLst>
          </p:cNvPr>
          <p:cNvSpPr/>
          <p:nvPr/>
        </p:nvSpPr>
        <p:spPr>
          <a:xfrm>
            <a:off x="6231616" y="886799"/>
            <a:ext cx="2806576" cy="23676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chemeClr val="tx1"/>
                </a:solidFill>
                <a:cs typeface="Arial"/>
              </a:rPr>
              <a:t>Resources available</a:t>
            </a:r>
            <a:endParaRPr lang="en-GB" sz="1200" b="1" dirty="0">
              <a:solidFill>
                <a:schemeClr val="tx1"/>
              </a:solidFill>
              <a:cs typeface="Arial"/>
            </a:endParaRPr>
          </a:p>
          <a:p>
            <a:pPr algn="ctr"/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GB" sz="1100" b="1" dirty="0">
                <a:solidFill>
                  <a:schemeClr val="tx1"/>
                </a:solidFill>
              </a:rPr>
              <a:t>A consideration form and supporting guidance: </a:t>
            </a:r>
            <a:r>
              <a:rPr lang="en-GB" sz="1100" dirty="0">
                <a:solidFill>
                  <a:schemeClr val="tx1"/>
                </a:solidFill>
              </a:rPr>
              <a:t>to help consider drivers of behaviour, risks, alternative behaviour management routes, and the appropriate sanctions. </a:t>
            </a:r>
          </a:p>
          <a:p>
            <a:pPr marL="171450" indent="-171450">
              <a:buFont typeface="Arial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This guidance will help you determine whether a circumstance is exceptional and other routes to consider before using Basic.</a:t>
            </a:r>
            <a:endParaRPr lang="en-GB" sz="1100" dirty="0"/>
          </a:p>
          <a:p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" name="Pentagon 56">
            <a:extLst>
              <a:ext uri="{FF2B5EF4-FFF2-40B4-BE49-F238E27FC236}">
                <a16:creationId xmlns:a16="http://schemas.microsoft.com/office/drawing/2014/main" id="{6ADBE911-CDB9-4ABC-8433-9E2241240DD4}"/>
              </a:ext>
            </a:extLst>
          </p:cNvPr>
          <p:cNvSpPr/>
          <p:nvPr/>
        </p:nvSpPr>
        <p:spPr>
          <a:xfrm>
            <a:off x="1688472" y="6069301"/>
            <a:ext cx="1349828" cy="662568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Procedural Justice Resources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Pentagon 55">
            <a:extLst>
              <a:ext uri="{FF2B5EF4-FFF2-40B4-BE49-F238E27FC236}">
                <a16:creationId xmlns:a16="http://schemas.microsoft.com/office/drawing/2014/main" id="{7AF39DFA-131B-42C0-9D24-3B62F46FF994}"/>
              </a:ext>
            </a:extLst>
          </p:cNvPr>
          <p:cNvSpPr/>
          <p:nvPr/>
        </p:nvSpPr>
        <p:spPr>
          <a:xfrm>
            <a:off x="3143475" y="6069301"/>
            <a:ext cx="1349828" cy="662568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Procedurally Just Communication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6475453" y="2961689"/>
            <a:ext cx="2547860" cy="881444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Arial"/>
                <a:cs typeface="Arial"/>
              </a:rPr>
              <a:t>What can we do to challenge difficult behaviour during this time?</a:t>
            </a:r>
            <a:endParaRPr lang="en-GB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Pentagon 57">
            <a:extLst>
              <a:ext uri="{FF2B5EF4-FFF2-40B4-BE49-F238E27FC236}">
                <a16:creationId xmlns:a16="http://schemas.microsoft.com/office/drawing/2014/main" id="{D5103326-C280-4CE0-91ED-B1AA80C7DE63}"/>
              </a:ext>
            </a:extLst>
          </p:cNvPr>
          <p:cNvSpPr/>
          <p:nvPr/>
        </p:nvSpPr>
        <p:spPr>
          <a:xfrm>
            <a:off x="4604057" y="6080621"/>
            <a:ext cx="1349828" cy="662568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Five Minute Intervention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4FBCC9-8585-456F-902D-1B3C3F7FB8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152" y="5230625"/>
            <a:ext cx="2780344" cy="1561899"/>
          </a:xfrm>
          <a:prstGeom prst="rect">
            <a:avLst/>
          </a:prstGeom>
        </p:spPr>
      </p:pic>
      <p:sp>
        <p:nvSpPr>
          <p:cNvPr id="19" name="Pentagon 58">
            <a:extLst>
              <a:ext uri="{FF2B5EF4-FFF2-40B4-BE49-F238E27FC236}">
                <a16:creationId xmlns:a16="http://schemas.microsoft.com/office/drawing/2014/main" id="{B244B554-89B3-4478-A6D7-718BB51D8DF6}"/>
              </a:ext>
            </a:extLst>
          </p:cNvPr>
          <p:cNvSpPr/>
          <p:nvPr/>
        </p:nvSpPr>
        <p:spPr>
          <a:xfrm>
            <a:off x="253519" y="6069301"/>
            <a:ext cx="1349828" cy="672109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Impact of Isolation and how to Mitigate it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259B819E3464CB1A1AFB8CEC11917" ma:contentTypeVersion="12" ma:contentTypeDescription="Create a new document." ma:contentTypeScope="" ma:versionID="f049da14728ed8e32d868cecc0173106">
  <xsd:schema xmlns:xsd="http://www.w3.org/2001/XMLSchema" xmlns:xs="http://www.w3.org/2001/XMLSchema" xmlns:p="http://schemas.microsoft.com/office/2006/metadata/properties" xmlns:ns3="9dd3b423-99da-4579-b1f9-c1b9d8af20fb" xmlns:ns4="af6c2d5d-b8d8-4932-b1f6-914044088fc1" targetNamespace="http://schemas.microsoft.com/office/2006/metadata/properties" ma:root="true" ma:fieldsID="9fea313309a9c8ce63ee27a2a96a7f26" ns3:_="" ns4:_="">
    <xsd:import namespace="9dd3b423-99da-4579-b1f9-c1b9d8af20fb"/>
    <xsd:import namespace="af6c2d5d-b8d8-4932-b1f6-914044088f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d3b423-99da-4579-b1f9-c1b9d8af20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c2d5d-b8d8-4932-b1f6-914044088f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C52191-DEA4-4D66-B73B-E9DB4E143947}">
  <ds:schemaRefs>
    <ds:schemaRef ds:uri="af6c2d5d-b8d8-4932-b1f6-914044088fc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dd3b423-99da-4579-b1f9-c1b9d8af20fb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1C434B-B243-4128-9F29-A006DC11A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9AF3B-994A-42D0-885F-5A7FE8436F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d3b423-99da-4579-b1f9-c1b9d8af20fb"/>
    <ds:schemaRef ds:uri="af6c2d5d-b8d8-4932-b1f6-914044088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2994</TotalTime>
  <Words>157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Davidson, Amy [HMPS]</dc:creator>
  <cp:lastModifiedBy>Tucknutt, Jess</cp:lastModifiedBy>
  <cp:revision>78</cp:revision>
  <dcterms:created xsi:type="dcterms:W3CDTF">2020-11-17T10:32:27Z</dcterms:created>
  <dcterms:modified xsi:type="dcterms:W3CDTF">2020-12-18T14:54:22Z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0x0101009FA259B819E3464CB1A1AFB8CEC11917</vt:lpwstr>
  </property>
</Properties>
</file>