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61ADA-3B85-488C-A366-2B107506FBD1}" type="doc">
      <dgm:prSet loTypeId="urn:microsoft.com/office/officeart/2009/3/layout/IncreasingArrowsProcess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793C5A03-19EE-40A4-ADCA-C43D63333621}">
      <dgm:prSet phldrT="[Text]"/>
      <dgm:spPr/>
      <dgm:t>
        <a:bodyPr/>
        <a:lstStyle/>
        <a:p>
          <a:r>
            <a:rPr lang="en-GB" dirty="0" smtClean="0"/>
            <a:t>Report</a:t>
          </a:r>
          <a:endParaRPr lang="en-GB" dirty="0"/>
        </a:p>
      </dgm:t>
    </dgm:pt>
    <dgm:pt modelId="{E3342533-9116-498B-B99F-753E71F5C673}" type="parTrans" cxnId="{015FEBC6-8533-4A7A-8CA1-C819B8FD440C}">
      <dgm:prSet/>
      <dgm:spPr/>
      <dgm:t>
        <a:bodyPr/>
        <a:lstStyle/>
        <a:p>
          <a:endParaRPr lang="en-GB"/>
        </a:p>
      </dgm:t>
    </dgm:pt>
    <dgm:pt modelId="{D249E2FC-05B8-4F93-AA7B-BC2BCB9A497A}" type="sibTrans" cxnId="{015FEBC6-8533-4A7A-8CA1-C819B8FD440C}">
      <dgm:prSet/>
      <dgm:spPr/>
      <dgm:t>
        <a:bodyPr/>
        <a:lstStyle/>
        <a:p>
          <a:endParaRPr lang="en-GB"/>
        </a:p>
      </dgm:t>
    </dgm:pt>
    <dgm:pt modelId="{388E343D-8E61-4DAE-AC65-F0C4E423A7CA}">
      <dgm:prSet phldrT="[Text]" custT="1"/>
      <dgm:spPr/>
      <dgm:t>
        <a:bodyPr/>
        <a:lstStyle/>
        <a:p>
          <a:r>
            <a:rPr lang="en-GB" sz="1200" dirty="0" smtClean="0"/>
            <a:t>Governors must report to Prison Group Directors any suspected or confirmed cases and/or the subsequent declaration of an outbreak of COVID-19 in their establishments.</a:t>
          </a:r>
        </a:p>
        <a:p>
          <a:r>
            <a:rPr lang="en-GB" sz="1200" dirty="0" smtClean="0"/>
            <a:t>Where regional restrictions are announced, this will be updated on the COVID-19 Operational Guidance page.</a:t>
          </a:r>
        </a:p>
      </dgm:t>
    </dgm:pt>
    <dgm:pt modelId="{4F0FAB91-C49D-4DF2-9BFC-AE9F9CCBE83A}" type="parTrans" cxnId="{B89E9FE0-6E6D-4EA6-802F-C7D4BB4ACC49}">
      <dgm:prSet/>
      <dgm:spPr/>
      <dgm:t>
        <a:bodyPr/>
        <a:lstStyle/>
        <a:p>
          <a:endParaRPr lang="en-GB"/>
        </a:p>
      </dgm:t>
    </dgm:pt>
    <dgm:pt modelId="{EF7541D7-7A8F-42DE-A80E-83703BB65607}" type="sibTrans" cxnId="{B89E9FE0-6E6D-4EA6-802F-C7D4BB4ACC49}">
      <dgm:prSet/>
      <dgm:spPr/>
      <dgm:t>
        <a:bodyPr/>
        <a:lstStyle/>
        <a:p>
          <a:endParaRPr lang="en-GB"/>
        </a:p>
      </dgm:t>
    </dgm:pt>
    <dgm:pt modelId="{7AA455D0-F329-4A13-A239-C0F5091057C4}">
      <dgm:prSet phldrT="[Text]"/>
      <dgm:spPr/>
      <dgm:t>
        <a:bodyPr/>
        <a:lstStyle/>
        <a:p>
          <a:r>
            <a:rPr lang="en-GB" dirty="0" smtClean="0"/>
            <a:t>Review</a:t>
          </a:r>
          <a:endParaRPr lang="en-GB" dirty="0"/>
        </a:p>
      </dgm:t>
    </dgm:pt>
    <dgm:pt modelId="{B9B9F793-8ADE-4766-A464-EDE3630F2DA4}" type="parTrans" cxnId="{14086BC3-3D88-48A7-8A14-6DB77641E995}">
      <dgm:prSet/>
      <dgm:spPr/>
      <dgm:t>
        <a:bodyPr/>
        <a:lstStyle/>
        <a:p>
          <a:endParaRPr lang="en-GB"/>
        </a:p>
      </dgm:t>
    </dgm:pt>
    <dgm:pt modelId="{EF6A5D36-EFFB-4442-BA09-A4FF02C62E36}" type="sibTrans" cxnId="{14086BC3-3D88-48A7-8A14-6DB77641E995}">
      <dgm:prSet/>
      <dgm:spPr/>
      <dgm:t>
        <a:bodyPr/>
        <a:lstStyle/>
        <a:p>
          <a:endParaRPr lang="en-GB"/>
        </a:p>
      </dgm:t>
    </dgm:pt>
    <dgm:pt modelId="{E18D18F6-9408-4B9C-804A-479EF2E76E19}">
      <dgm:prSet phldrT="[Text]" custT="1"/>
      <dgm:spPr/>
      <dgm:t>
        <a:bodyPr/>
        <a:lstStyle/>
        <a:p>
          <a:r>
            <a:rPr lang="en-GB" sz="1200" dirty="0" smtClean="0"/>
            <a:t>Regime reviews must be carried out in all of the following cases:</a:t>
          </a:r>
        </a:p>
        <a:p>
          <a:r>
            <a:rPr lang="en-GB" sz="1200" dirty="0" smtClean="0"/>
            <a:t>- Declaration of an outbreak</a:t>
          </a:r>
        </a:p>
        <a:p>
          <a:r>
            <a:rPr lang="en-GB" sz="1200" dirty="0" smtClean="0"/>
            <a:t>- Being in or adjacent to and area affected by regional restrictions.</a:t>
          </a:r>
        </a:p>
        <a:p>
          <a:r>
            <a:rPr lang="en-GB" sz="1200" dirty="0" smtClean="0"/>
            <a:t>- Where resource availability is forecast to impact on a sites ability to deliver it’s current regime offer.</a:t>
          </a:r>
        </a:p>
        <a:p>
          <a:r>
            <a:rPr lang="en-GB" sz="1200" dirty="0" smtClean="0"/>
            <a:t>Recommendations must appropriate and proportionate to manage and control the risks of further infection whilst maximising regime provided.</a:t>
          </a:r>
        </a:p>
        <a:p>
          <a:r>
            <a:rPr lang="en-GB" sz="1200" dirty="0" smtClean="0"/>
            <a:t>Key Stakeholders, local recognised Trade Unions and local Health and Justice Colleagues must be involved in the review process</a:t>
          </a:r>
          <a:endParaRPr lang="en-GB" sz="1200" dirty="0"/>
        </a:p>
      </dgm:t>
    </dgm:pt>
    <dgm:pt modelId="{82E07130-7028-4C4F-A775-80FC01FAD83D}" type="parTrans" cxnId="{29954D80-1E82-429C-928D-F7183233CDA8}">
      <dgm:prSet/>
      <dgm:spPr/>
      <dgm:t>
        <a:bodyPr/>
        <a:lstStyle/>
        <a:p>
          <a:endParaRPr lang="en-GB"/>
        </a:p>
      </dgm:t>
    </dgm:pt>
    <dgm:pt modelId="{D644B61C-1AB1-4432-AB1D-BCE2F32A4C00}" type="sibTrans" cxnId="{29954D80-1E82-429C-928D-F7183233CDA8}">
      <dgm:prSet/>
      <dgm:spPr/>
      <dgm:t>
        <a:bodyPr/>
        <a:lstStyle/>
        <a:p>
          <a:endParaRPr lang="en-GB"/>
        </a:p>
      </dgm:t>
    </dgm:pt>
    <dgm:pt modelId="{FB398339-B4BA-424F-B3FC-542E8DCCC8B9}">
      <dgm:prSet phldrT="[Text]"/>
      <dgm:spPr/>
      <dgm:t>
        <a:bodyPr/>
        <a:lstStyle/>
        <a:p>
          <a:r>
            <a:rPr lang="en-GB" dirty="0" smtClean="0"/>
            <a:t>Respond</a:t>
          </a:r>
          <a:endParaRPr lang="en-GB" dirty="0"/>
        </a:p>
      </dgm:t>
    </dgm:pt>
    <dgm:pt modelId="{B73D7B76-FC88-49E4-9F12-3A1AA3259206}" type="parTrans" cxnId="{76E688FF-F809-4AE3-BC3D-1B22A86D78C5}">
      <dgm:prSet/>
      <dgm:spPr/>
      <dgm:t>
        <a:bodyPr/>
        <a:lstStyle/>
        <a:p>
          <a:endParaRPr lang="en-GB"/>
        </a:p>
      </dgm:t>
    </dgm:pt>
    <dgm:pt modelId="{AE08E4CF-1D9C-462C-9DBC-82404227E3EB}" type="sibTrans" cxnId="{76E688FF-F809-4AE3-BC3D-1B22A86D78C5}">
      <dgm:prSet/>
      <dgm:spPr/>
      <dgm:t>
        <a:bodyPr/>
        <a:lstStyle/>
        <a:p>
          <a:endParaRPr lang="en-GB"/>
        </a:p>
      </dgm:t>
    </dgm:pt>
    <dgm:pt modelId="{9040D173-7FD8-48BD-B85D-FA4E1CBAE77D}">
      <dgm:prSet phldrT="[Text]" custT="1"/>
      <dgm:spPr/>
      <dgm:t>
        <a:bodyPr/>
        <a:lstStyle/>
        <a:p>
          <a:r>
            <a:rPr lang="en-GB" sz="1200" dirty="0" smtClean="0"/>
            <a:t>Sites will implement recommendations from the local review meeting, including any immediate non-pharmaceutical interventions.</a:t>
          </a:r>
        </a:p>
        <a:p>
          <a:r>
            <a:rPr lang="en-GB" sz="1200" dirty="0" smtClean="0"/>
            <a:t>Where targeted actions are not viewed as sufficient to manage the circumstances, consideration should be given to returning to a higher Regime Stage. This must be signed off by Gold.</a:t>
          </a:r>
          <a:endParaRPr lang="en-GB" sz="1200" dirty="0"/>
        </a:p>
      </dgm:t>
    </dgm:pt>
    <dgm:pt modelId="{AF4CB38B-A7FC-49D1-93E4-CA98133ED736}" type="parTrans" cxnId="{C39B98EE-A504-4EED-81A0-E0BF852DFA4F}">
      <dgm:prSet/>
      <dgm:spPr/>
      <dgm:t>
        <a:bodyPr/>
        <a:lstStyle/>
        <a:p>
          <a:endParaRPr lang="en-GB"/>
        </a:p>
      </dgm:t>
    </dgm:pt>
    <dgm:pt modelId="{020597B2-EED4-415F-94E3-5C550155984B}" type="sibTrans" cxnId="{C39B98EE-A504-4EED-81A0-E0BF852DFA4F}">
      <dgm:prSet/>
      <dgm:spPr/>
      <dgm:t>
        <a:bodyPr/>
        <a:lstStyle/>
        <a:p>
          <a:endParaRPr lang="en-GB"/>
        </a:p>
      </dgm:t>
    </dgm:pt>
    <dgm:pt modelId="{2B7EFC39-9FD3-4581-8DCB-DADE2CCFD7B8}">
      <dgm:prSet phldrT="[Text]" custT="1"/>
      <dgm:spPr/>
      <dgm:t>
        <a:bodyPr/>
        <a:lstStyle/>
        <a:p>
          <a:r>
            <a:rPr lang="en-GB" sz="1200" dirty="0" smtClean="0"/>
            <a:t>Decisions to restore regime or reduce the prison’s level of restrictions should also be  determined through the local meetings and owned by the Governor/Director. However as with decisions to reintroduce restrictions, any decisions to remove re-imposed restrictions which go as far as returning a jail to a higher regime level must be endorsed by the PGD and signed off by Gold. </a:t>
          </a:r>
          <a:endParaRPr lang="en-GB" sz="1200" dirty="0"/>
        </a:p>
      </dgm:t>
    </dgm:pt>
    <dgm:pt modelId="{EF1AFE6B-29CA-40F9-877A-DCF29BF802CE}" type="parTrans" cxnId="{FAF72206-9BE4-41A0-B88C-C12AE673603C}">
      <dgm:prSet/>
      <dgm:spPr/>
      <dgm:t>
        <a:bodyPr/>
        <a:lstStyle/>
        <a:p>
          <a:endParaRPr lang="en-GB"/>
        </a:p>
      </dgm:t>
    </dgm:pt>
    <dgm:pt modelId="{BE6C4A3B-8762-412A-AC46-30CB888208C1}" type="sibTrans" cxnId="{FAF72206-9BE4-41A0-B88C-C12AE673603C}">
      <dgm:prSet/>
      <dgm:spPr/>
      <dgm:t>
        <a:bodyPr/>
        <a:lstStyle/>
        <a:p>
          <a:endParaRPr lang="en-GB"/>
        </a:p>
      </dgm:t>
    </dgm:pt>
    <dgm:pt modelId="{C974D11A-D1B4-4027-809C-F505C28C39F9}">
      <dgm:prSet phldrT="[Text]"/>
      <dgm:spPr/>
      <dgm:t>
        <a:bodyPr/>
        <a:lstStyle/>
        <a:p>
          <a:r>
            <a:rPr lang="en-GB" dirty="0" smtClean="0"/>
            <a:t>Recover</a:t>
          </a:r>
          <a:endParaRPr lang="en-GB" dirty="0"/>
        </a:p>
      </dgm:t>
    </dgm:pt>
    <dgm:pt modelId="{B6D71985-ED19-40AF-BD4B-F6BCADE3A117}" type="parTrans" cxnId="{73D2F26A-3733-42F5-B1A6-F0991BD240BE}">
      <dgm:prSet/>
      <dgm:spPr/>
      <dgm:t>
        <a:bodyPr/>
        <a:lstStyle/>
        <a:p>
          <a:endParaRPr lang="en-GB"/>
        </a:p>
      </dgm:t>
    </dgm:pt>
    <dgm:pt modelId="{F86F97C1-9DEF-4066-A7EF-1926FB85970D}" type="sibTrans" cxnId="{73D2F26A-3733-42F5-B1A6-F0991BD240BE}">
      <dgm:prSet/>
      <dgm:spPr/>
      <dgm:t>
        <a:bodyPr/>
        <a:lstStyle/>
        <a:p>
          <a:endParaRPr lang="en-GB"/>
        </a:p>
      </dgm:t>
    </dgm:pt>
    <dgm:pt modelId="{CD105681-9E8E-4444-A13B-F2094451C201}" type="pres">
      <dgm:prSet presAssocID="{F0161ADA-3B85-488C-A366-2B107506FBD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F9550D2-77A8-4A51-A54B-922E5860F694}" type="pres">
      <dgm:prSet presAssocID="{793C5A03-19EE-40A4-ADCA-C43D63333621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1557DC-F92F-4C84-8575-9912A2695727}" type="pres">
      <dgm:prSet presAssocID="{793C5A03-19EE-40A4-ADCA-C43D63333621}" presName="childText1" presStyleLbl="solidAlignAcc1" presStyleIdx="0" presStyleCnt="4" custScaleY="101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A8701-1BCB-4266-8DD3-686B54F2DC0D}" type="pres">
      <dgm:prSet presAssocID="{7AA455D0-F329-4A13-A239-C0F5091057C4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C8B70E-EB3D-4444-BDA1-F4071B3591E5}" type="pres">
      <dgm:prSet presAssocID="{7AA455D0-F329-4A13-A239-C0F5091057C4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676B61-9279-4AF4-9983-795EF6EB1CCB}" type="pres">
      <dgm:prSet presAssocID="{FB398339-B4BA-424F-B3FC-542E8DCCC8B9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709905-4F58-4B20-986B-AB340C794A32}" type="pres">
      <dgm:prSet presAssocID="{FB398339-B4BA-424F-B3FC-542E8DCCC8B9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CFBCE-6018-4E93-A55A-2D01EE4B825D}" type="pres">
      <dgm:prSet presAssocID="{C974D11A-D1B4-4027-809C-F505C28C39F9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A123AC-93A0-498D-8F2E-871C32D88C09}" type="pres">
      <dgm:prSet presAssocID="{C974D11A-D1B4-4027-809C-F505C28C39F9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D2F26A-3733-42F5-B1A6-F0991BD240BE}" srcId="{F0161ADA-3B85-488C-A366-2B107506FBD1}" destId="{C974D11A-D1B4-4027-809C-F505C28C39F9}" srcOrd="3" destOrd="0" parTransId="{B6D71985-ED19-40AF-BD4B-F6BCADE3A117}" sibTransId="{F86F97C1-9DEF-4066-A7EF-1926FB85970D}"/>
    <dgm:cxn modelId="{29954D80-1E82-429C-928D-F7183233CDA8}" srcId="{7AA455D0-F329-4A13-A239-C0F5091057C4}" destId="{E18D18F6-9408-4B9C-804A-479EF2E76E19}" srcOrd="0" destOrd="0" parTransId="{82E07130-7028-4C4F-A775-80FC01FAD83D}" sibTransId="{D644B61C-1AB1-4432-AB1D-BCE2F32A4C00}"/>
    <dgm:cxn modelId="{FAF72206-9BE4-41A0-B88C-C12AE673603C}" srcId="{C974D11A-D1B4-4027-809C-F505C28C39F9}" destId="{2B7EFC39-9FD3-4581-8DCB-DADE2CCFD7B8}" srcOrd="0" destOrd="0" parTransId="{EF1AFE6B-29CA-40F9-877A-DCF29BF802CE}" sibTransId="{BE6C4A3B-8762-412A-AC46-30CB888208C1}"/>
    <dgm:cxn modelId="{76E688FF-F809-4AE3-BC3D-1B22A86D78C5}" srcId="{F0161ADA-3B85-488C-A366-2B107506FBD1}" destId="{FB398339-B4BA-424F-B3FC-542E8DCCC8B9}" srcOrd="2" destOrd="0" parTransId="{B73D7B76-FC88-49E4-9F12-3A1AA3259206}" sibTransId="{AE08E4CF-1D9C-462C-9DBC-82404227E3EB}"/>
    <dgm:cxn modelId="{252B3904-07CD-4C87-BED6-54EA41021470}" type="presOf" srcId="{793C5A03-19EE-40A4-ADCA-C43D63333621}" destId="{4F9550D2-77A8-4A51-A54B-922E5860F694}" srcOrd="0" destOrd="0" presId="urn:microsoft.com/office/officeart/2009/3/layout/IncreasingArrowsProcess"/>
    <dgm:cxn modelId="{015FEBC6-8533-4A7A-8CA1-C819B8FD440C}" srcId="{F0161ADA-3B85-488C-A366-2B107506FBD1}" destId="{793C5A03-19EE-40A4-ADCA-C43D63333621}" srcOrd="0" destOrd="0" parTransId="{E3342533-9116-498B-B99F-753E71F5C673}" sibTransId="{D249E2FC-05B8-4F93-AA7B-BC2BCB9A497A}"/>
    <dgm:cxn modelId="{A0FFCF85-BB35-4965-BEE7-BAA1D96C93B8}" type="presOf" srcId="{2B7EFC39-9FD3-4581-8DCB-DADE2CCFD7B8}" destId="{DFA123AC-93A0-498D-8F2E-871C32D88C09}" srcOrd="0" destOrd="0" presId="urn:microsoft.com/office/officeart/2009/3/layout/IncreasingArrowsProcess"/>
    <dgm:cxn modelId="{73F88705-EEB7-4483-9500-B4C746E6A95E}" type="presOf" srcId="{E18D18F6-9408-4B9C-804A-479EF2E76E19}" destId="{85C8B70E-EB3D-4444-BDA1-F4071B3591E5}" srcOrd="0" destOrd="0" presId="urn:microsoft.com/office/officeart/2009/3/layout/IncreasingArrowsProcess"/>
    <dgm:cxn modelId="{C39B98EE-A504-4EED-81A0-E0BF852DFA4F}" srcId="{FB398339-B4BA-424F-B3FC-542E8DCCC8B9}" destId="{9040D173-7FD8-48BD-B85D-FA4E1CBAE77D}" srcOrd="0" destOrd="0" parTransId="{AF4CB38B-A7FC-49D1-93E4-CA98133ED736}" sibTransId="{020597B2-EED4-415F-94E3-5C550155984B}"/>
    <dgm:cxn modelId="{E9059C0B-822C-40A9-99A2-6D9B25A1432F}" type="presOf" srcId="{388E343D-8E61-4DAE-AC65-F0C4E423A7CA}" destId="{9D1557DC-F92F-4C84-8575-9912A2695727}" srcOrd="0" destOrd="0" presId="urn:microsoft.com/office/officeart/2009/3/layout/IncreasingArrowsProcess"/>
    <dgm:cxn modelId="{8684A00A-4412-48D9-926C-72FDEB986462}" type="presOf" srcId="{9040D173-7FD8-48BD-B85D-FA4E1CBAE77D}" destId="{16709905-4F58-4B20-986B-AB340C794A32}" srcOrd="0" destOrd="0" presId="urn:microsoft.com/office/officeart/2009/3/layout/IncreasingArrowsProcess"/>
    <dgm:cxn modelId="{14086BC3-3D88-48A7-8A14-6DB77641E995}" srcId="{F0161ADA-3B85-488C-A366-2B107506FBD1}" destId="{7AA455D0-F329-4A13-A239-C0F5091057C4}" srcOrd="1" destOrd="0" parTransId="{B9B9F793-8ADE-4766-A464-EDE3630F2DA4}" sibTransId="{EF6A5D36-EFFB-4442-BA09-A4FF02C62E36}"/>
    <dgm:cxn modelId="{4F80765B-074F-452E-B846-544A6F08E209}" type="presOf" srcId="{FB398339-B4BA-424F-B3FC-542E8DCCC8B9}" destId="{90676B61-9279-4AF4-9983-795EF6EB1CCB}" srcOrd="0" destOrd="0" presId="urn:microsoft.com/office/officeart/2009/3/layout/IncreasingArrowsProcess"/>
    <dgm:cxn modelId="{A34B7BD3-F042-49CE-A4C4-6CE80A1D5FDC}" type="presOf" srcId="{C974D11A-D1B4-4027-809C-F505C28C39F9}" destId="{759CFBCE-6018-4E93-A55A-2D01EE4B825D}" srcOrd="0" destOrd="0" presId="urn:microsoft.com/office/officeart/2009/3/layout/IncreasingArrowsProcess"/>
    <dgm:cxn modelId="{866A8832-DD55-40E1-9FEC-284894A59E8D}" type="presOf" srcId="{F0161ADA-3B85-488C-A366-2B107506FBD1}" destId="{CD105681-9E8E-4444-A13B-F2094451C201}" srcOrd="0" destOrd="0" presId="urn:microsoft.com/office/officeart/2009/3/layout/IncreasingArrowsProcess"/>
    <dgm:cxn modelId="{B89E9FE0-6E6D-4EA6-802F-C7D4BB4ACC49}" srcId="{793C5A03-19EE-40A4-ADCA-C43D63333621}" destId="{388E343D-8E61-4DAE-AC65-F0C4E423A7CA}" srcOrd="0" destOrd="0" parTransId="{4F0FAB91-C49D-4DF2-9BFC-AE9F9CCBE83A}" sibTransId="{EF7541D7-7A8F-42DE-A80E-83703BB65607}"/>
    <dgm:cxn modelId="{CCCD4511-E12C-4CD7-A182-CD441F2DB6A9}" type="presOf" srcId="{7AA455D0-F329-4A13-A239-C0F5091057C4}" destId="{76FA8701-1BCB-4266-8DD3-686B54F2DC0D}" srcOrd="0" destOrd="0" presId="urn:microsoft.com/office/officeart/2009/3/layout/IncreasingArrowsProcess"/>
    <dgm:cxn modelId="{37509F7A-3008-4097-8B13-F171AFDB7F6B}" type="presParOf" srcId="{CD105681-9E8E-4444-A13B-F2094451C201}" destId="{4F9550D2-77A8-4A51-A54B-922E5860F694}" srcOrd="0" destOrd="0" presId="urn:microsoft.com/office/officeart/2009/3/layout/IncreasingArrowsProcess"/>
    <dgm:cxn modelId="{E93ED96F-539A-466B-B418-BBB04F990F5F}" type="presParOf" srcId="{CD105681-9E8E-4444-A13B-F2094451C201}" destId="{9D1557DC-F92F-4C84-8575-9912A2695727}" srcOrd="1" destOrd="0" presId="urn:microsoft.com/office/officeart/2009/3/layout/IncreasingArrowsProcess"/>
    <dgm:cxn modelId="{A09CC57C-BA11-4E37-9C7F-EEF5E4F0E5B1}" type="presParOf" srcId="{CD105681-9E8E-4444-A13B-F2094451C201}" destId="{76FA8701-1BCB-4266-8DD3-686B54F2DC0D}" srcOrd="2" destOrd="0" presId="urn:microsoft.com/office/officeart/2009/3/layout/IncreasingArrowsProcess"/>
    <dgm:cxn modelId="{7488DD82-40B1-4690-A23C-191A3B8E592C}" type="presParOf" srcId="{CD105681-9E8E-4444-A13B-F2094451C201}" destId="{85C8B70E-EB3D-4444-BDA1-F4071B3591E5}" srcOrd="3" destOrd="0" presId="urn:microsoft.com/office/officeart/2009/3/layout/IncreasingArrowsProcess"/>
    <dgm:cxn modelId="{AF25C32D-C68E-4C98-B523-D35181FBE92D}" type="presParOf" srcId="{CD105681-9E8E-4444-A13B-F2094451C201}" destId="{90676B61-9279-4AF4-9983-795EF6EB1CCB}" srcOrd="4" destOrd="0" presId="urn:microsoft.com/office/officeart/2009/3/layout/IncreasingArrowsProcess"/>
    <dgm:cxn modelId="{E3091D9B-9973-47B1-A620-0E2908B71F51}" type="presParOf" srcId="{CD105681-9E8E-4444-A13B-F2094451C201}" destId="{16709905-4F58-4B20-986B-AB340C794A32}" srcOrd="5" destOrd="0" presId="urn:microsoft.com/office/officeart/2009/3/layout/IncreasingArrowsProcess"/>
    <dgm:cxn modelId="{AA24CC74-C638-41CD-AB0F-14905D064531}" type="presParOf" srcId="{CD105681-9E8E-4444-A13B-F2094451C201}" destId="{759CFBCE-6018-4E93-A55A-2D01EE4B825D}" srcOrd="6" destOrd="0" presId="urn:microsoft.com/office/officeart/2009/3/layout/IncreasingArrowsProcess"/>
    <dgm:cxn modelId="{E038B03B-FA65-4595-BDA3-186ECB445CC0}" type="presParOf" srcId="{CD105681-9E8E-4444-A13B-F2094451C201}" destId="{DFA123AC-93A0-498D-8F2E-871C32D88C09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550D2-77A8-4A51-A54B-922E5860F694}">
      <dsp:nvSpPr>
        <dsp:cNvPr id="0" name=""/>
        <dsp:cNvSpPr/>
      </dsp:nvSpPr>
      <dsp:spPr>
        <a:xfrm>
          <a:off x="0" y="576357"/>
          <a:ext cx="11979728" cy="174406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6871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Report</a:t>
          </a:r>
          <a:endParaRPr lang="en-GB" sz="3500" kern="1200" dirty="0"/>
        </a:p>
      </dsp:txBody>
      <dsp:txXfrm>
        <a:off x="0" y="1012374"/>
        <a:ext cx="11543711" cy="872034"/>
      </dsp:txXfrm>
    </dsp:sp>
    <dsp:sp modelId="{9D1557DC-F92F-4C84-8575-9912A2695727}">
      <dsp:nvSpPr>
        <dsp:cNvPr id="0" name=""/>
        <dsp:cNvSpPr/>
      </dsp:nvSpPr>
      <dsp:spPr>
        <a:xfrm>
          <a:off x="0" y="1907355"/>
          <a:ext cx="2761327" cy="3259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Governors must report to Prison Group Directors any suspected or confirmed cases and/or the subsequent declaration of an outbreak of COVID-19 in their establishments.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Where regional restrictions are announced, this will be updated on the COVID-19 Operational Guidance page.</a:t>
          </a:r>
        </a:p>
      </dsp:txBody>
      <dsp:txXfrm>
        <a:off x="0" y="1907355"/>
        <a:ext cx="2761327" cy="3259551"/>
      </dsp:txXfrm>
    </dsp:sp>
    <dsp:sp modelId="{76FA8701-1BCB-4266-8DD3-686B54F2DC0D}">
      <dsp:nvSpPr>
        <dsp:cNvPr id="0" name=""/>
        <dsp:cNvSpPr/>
      </dsp:nvSpPr>
      <dsp:spPr>
        <a:xfrm>
          <a:off x="2761327" y="1157507"/>
          <a:ext cx="9218401" cy="174406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-88736"/>
            <a:satOff val="-6763"/>
            <a:lumOff val="100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6871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Review</a:t>
          </a:r>
          <a:endParaRPr lang="en-GB" sz="3500" kern="1200" dirty="0"/>
        </a:p>
      </dsp:txBody>
      <dsp:txXfrm>
        <a:off x="2761327" y="1593524"/>
        <a:ext cx="8782384" cy="872034"/>
      </dsp:txXfrm>
    </dsp:sp>
    <dsp:sp modelId="{85C8B70E-EB3D-4444-BDA1-F4071B3591E5}">
      <dsp:nvSpPr>
        <dsp:cNvPr id="0" name=""/>
        <dsp:cNvSpPr/>
      </dsp:nvSpPr>
      <dsp:spPr>
        <a:xfrm>
          <a:off x="2761327" y="2505280"/>
          <a:ext cx="2761327" cy="31437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Regime reviews must be carried out in all of the following cases: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- Declaration of an outbreak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- Being in or adjacent to and area affected by regional restrictions.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- Where resource availability is forecast to impact on a sites ability to deliver it’s current regime offer.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Recommendations must appropriate and proportionate to manage and control the risks of further infection whilst maximising regime provided.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Key Stakeholders, local recognised Trade Unions and local Health and Justice Colleagues must be involved in the review process</a:t>
          </a:r>
          <a:endParaRPr lang="en-GB" sz="1200" kern="1200" dirty="0"/>
        </a:p>
      </dsp:txBody>
      <dsp:txXfrm>
        <a:off x="2761327" y="2505280"/>
        <a:ext cx="2761327" cy="3143774"/>
      </dsp:txXfrm>
    </dsp:sp>
    <dsp:sp modelId="{90676B61-9279-4AF4-9983-795EF6EB1CCB}">
      <dsp:nvSpPr>
        <dsp:cNvPr id="0" name=""/>
        <dsp:cNvSpPr/>
      </dsp:nvSpPr>
      <dsp:spPr>
        <a:xfrm>
          <a:off x="5522655" y="1738657"/>
          <a:ext cx="6457073" cy="174406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-177472"/>
            <a:satOff val="-13526"/>
            <a:lumOff val="200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6871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Respond</a:t>
          </a:r>
          <a:endParaRPr lang="en-GB" sz="3500" kern="1200" dirty="0"/>
        </a:p>
      </dsp:txBody>
      <dsp:txXfrm>
        <a:off x="5522655" y="2174674"/>
        <a:ext cx="6021056" cy="872034"/>
      </dsp:txXfrm>
    </dsp:sp>
    <dsp:sp modelId="{16709905-4F58-4B20-986B-AB340C794A32}">
      <dsp:nvSpPr>
        <dsp:cNvPr id="0" name=""/>
        <dsp:cNvSpPr/>
      </dsp:nvSpPr>
      <dsp:spPr>
        <a:xfrm>
          <a:off x="5522655" y="3086431"/>
          <a:ext cx="2761327" cy="3164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Sites will implement recommendations from the local review meeting, including any immediate non-pharmaceutical interventions.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Where targeted actions are not viewed as sufficient to manage the circumstances, consideration should be given to returning to a higher Regime Stage. This must be signed off by Gold.</a:t>
          </a:r>
          <a:endParaRPr lang="en-GB" sz="1200" kern="1200" dirty="0"/>
        </a:p>
      </dsp:txBody>
      <dsp:txXfrm>
        <a:off x="5522655" y="3086431"/>
        <a:ext cx="2761327" cy="3164795"/>
      </dsp:txXfrm>
    </dsp:sp>
    <dsp:sp modelId="{759CFBCE-6018-4E93-A55A-2D01EE4B825D}">
      <dsp:nvSpPr>
        <dsp:cNvPr id="0" name=""/>
        <dsp:cNvSpPr/>
      </dsp:nvSpPr>
      <dsp:spPr>
        <a:xfrm>
          <a:off x="8283982" y="2319807"/>
          <a:ext cx="3695746" cy="174406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-266208"/>
            <a:satOff val="-20289"/>
            <a:lumOff val="300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254000" bIns="276871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Recover</a:t>
          </a:r>
          <a:endParaRPr lang="en-GB" sz="3500" kern="1200" dirty="0"/>
        </a:p>
      </dsp:txBody>
      <dsp:txXfrm>
        <a:off x="8283982" y="2755824"/>
        <a:ext cx="3259729" cy="872034"/>
      </dsp:txXfrm>
    </dsp:sp>
    <dsp:sp modelId="{DFA123AC-93A0-498D-8F2E-871C32D88C09}">
      <dsp:nvSpPr>
        <dsp:cNvPr id="0" name=""/>
        <dsp:cNvSpPr/>
      </dsp:nvSpPr>
      <dsp:spPr>
        <a:xfrm>
          <a:off x="8283982" y="3667581"/>
          <a:ext cx="2786484" cy="3201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Decisions to restore regime or reduce the prison’s level of restrictions should also be  determined through the local meetings and owned by the Governor/Director. However as with decisions to reintroduce restrictions, any decisions to remove re-imposed restrictions which go as far as returning a jail to a higher regime level must be endorsed by the PGD and signed off by Gold. </a:t>
          </a:r>
          <a:endParaRPr lang="en-GB" sz="1200" kern="1200" dirty="0"/>
        </a:p>
      </dsp:txBody>
      <dsp:txXfrm>
        <a:off x="8283982" y="3667581"/>
        <a:ext cx="2786484" cy="3201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86"/>
          <a:stretch/>
        </p:blipFill>
        <p:spPr bwMode="auto">
          <a:xfrm>
            <a:off x="0" y="4433208"/>
            <a:ext cx="12192000" cy="242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541869" y="347663"/>
            <a:ext cx="259761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928" y="1981200"/>
            <a:ext cx="10622849" cy="10731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928" y="3176059"/>
            <a:ext cx="9025467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84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1" y="432000"/>
            <a:ext cx="11131200" cy="5111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8D7C6E5-638E-461B-AC2C-EC97AD6DEF08}"/>
              </a:ext>
            </a:extLst>
          </p:cNvPr>
          <p:cNvGraphicFramePr>
            <a:graphicFrameLocks noGrp="1"/>
          </p:cNvGraphicFramePr>
          <p:nvPr userDrawn="1">
            <p:extLst/>
          </p:nvPr>
        </p:nvGraphicFramePr>
        <p:xfrm>
          <a:off x="-1" y="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68297298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2121581668"/>
                    </a:ext>
                  </a:extLst>
                </a:gridCol>
              </a:tblGrid>
              <a:tr h="242367">
                <a:tc>
                  <a:txBody>
                    <a:bodyPr/>
                    <a:lstStyle/>
                    <a:p>
                      <a:r>
                        <a:rPr lang="en-GB"/>
                        <a:t>Workstream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754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36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431801"/>
            <a:ext cx="11133667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999" y="1303200"/>
            <a:ext cx="549180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3200"/>
            <a:ext cx="5488525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2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431801"/>
            <a:ext cx="11133667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6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12192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27051" y="1303339"/>
            <a:ext cx="11133667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051" y="6356351"/>
            <a:ext cx="1035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fld id="{A32B7881-0357-4B6F-93F0-81C965D5AEA9}" type="slidenum">
              <a:rPr lang="en-GB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0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76021816"/>
              </p:ext>
            </p:extLst>
          </p:nvPr>
        </p:nvGraphicFramePr>
        <p:xfrm>
          <a:off x="212271" y="-587828"/>
          <a:ext cx="11979729" cy="7445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5D101D-E974-424A-9DF2-07B0157BD2A1}"/>
              </a:ext>
            </a:extLst>
          </p:cNvPr>
          <p:cNvSpPr/>
          <p:nvPr/>
        </p:nvSpPr>
        <p:spPr>
          <a:xfrm>
            <a:off x="88866" y="5612363"/>
            <a:ext cx="63305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500" dirty="0" smtClean="0">
                <a:solidFill>
                  <a:srgbClr val="7F4098"/>
                </a:solidFill>
              </a:rPr>
              <a:t>Process Map – Reintroducing Restrictions</a:t>
            </a:r>
            <a:endParaRPr lang="en-GB" sz="2500" dirty="0">
              <a:solidFill>
                <a:srgbClr val="7F40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5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B7881-0357-4B6F-93F0-81C965D5AEA9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327" y="502100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the site a Declared Outbreak Site?</a:t>
            </a: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527049" y="1893887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the site in or adjacent to a Restricted Region?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527049" y="3277029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the site unable to deliver the current regime offer due to resource pressures?</a:t>
            </a:r>
            <a:endParaRPr lang="en-GB" sz="1200" dirty="0"/>
          </a:p>
        </p:txBody>
      </p:sp>
      <p:sp>
        <p:nvSpPr>
          <p:cNvPr id="6" name="Oval 5"/>
          <p:cNvSpPr/>
          <p:nvPr/>
        </p:nvSpPr>
        <p:spPr>
          <a:xfrm>
            <a:off x="1038456" y="1370743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8" name="Oval 7"/>
          <p:cNvSpPr/>
          <p:nvPr/>
        </p:nvSpPr>
        <p:spPr>
          <a:xfrm>
            <a:off x="1033880" y="2728761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9" name="Oval 8"/>
          <p:cNvSpPr/>
          <p:nvPr/>
        </p:nvSpPr>
        <p:spPr>
          <a:xfrm>
            <a:off x="1033880" y="4154926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10" name="Oval 9"/>
          <p:cNvSpPr/>
          <p:nvPr/>
        </p:nvSpPr>
        <p:spPr>
          <a:xfrm>
            <a:off x="2331434" y="646874"/>
            <a:ext cx="573433" cy="42796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12" name="Oval 11"/>
          <p:cNvSpPr/>
          <p:nvPr/>
        </p:nvSpPr>
        <p:spPr>
          <a:xfrm>
            <a:off x="2331433" y="2030015"/>
            <a:ext cx="573433" cy="42796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13" name="Oval 12"/>
          <p:cNvSpPr/>
          <p:nvPr/>
        </p:nvSpPr>
        <p:spPr>
          <a:xfrm>
            <a:off x="2331432" y="3413156"/>
            <a:ext cx="573433" cy="42796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269658" y="4797767"/>
            <a:ext cx="2113092" cy="106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Regime Review not required</a:t>
            </a:r>
            <a:endParaRPr lang="en-GB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3428355" y="3085882"/>
            <a:ext cx="2113092" cy="106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Regime Review required</a:t>
            </a:r>
            <a:endParaRPr lang="en-GB" sz="1600" dirty="0"/>
          </a:p>
        </p:txBody>
      </p:sp>
      <p:sp>
        <p:nvSpPr>
          <p:cNvPr id="16" name="Regular Pentagon 15"/>
          <p:cNvSpPr/>
          <p:nvPr/>
        </p:nvSpPr>
        <p:spPr>
          <a:xfrm>
            <a:off x="3176155" y="301699"/>
            <a:ext cx="2627871" cy="2407325"/>
          </a:xfrm>
          <a:prstGeom prst="pentagon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Regime review must include:</a:t>
            </a:r>
            <a:endParaRPr lang="en-GB" sz="1050" dirty="0"/>
          </a:p>
          <a:p>
            <a:pPr algn="ctr"/>
            <a:r>
              <a:rPr lang="en-GB" sz="1050" dirty="0" smtClean="0"/>
              <a:t>NHSE/I </a:t>
            </a:r>
            <a:r>
              <a:rPr lang="en-GB" sz="1050" smtClean="0"/>
              <a:t>&amp; PHE Health </a:t>
            </a:r>
            <a:r>
              <a:rPr lang="en-GB" sz="1050" dirty="0" smtClean="0"/>
              <a:t>&amp; Justice team</a:t>
            </a:r>
          </a:p>
          <a:p>
            <a:pPr algn="ctr"/>
            <a:r>
              <a:rPr lang="en-GB" sz="1050" dirty="0" smtClean="0"/>
              <a:t>Local Health &amp; Safety</a:t>
            </a:r>
          </a:p>
          <a:p>
            <a:pPr algn="ctr"/>
            <a:r>
              <a:rPr lang="en-GB" sz="1050" dirty="0" smtClean="0"/>
              <a:t>Local recognised Trade Unions</a:t>
            </a:r>
          </a:p>
          <a:p>
            <a:pPr algn="ctr"/>
            <a:r>
              <a:rPr lang="en-GB" sz="1050" dirty="0" smtClean="0"/>
              <a:t>Healthcare provider</a:t>
            </a:r>
          </a:p>
          <a:p>
            <a:pPr algn="ctr"/>
            <a:r>
              <a:rPr lang="en-GB" sz="1050" dirty="0" smtClean="0"/>
              <a:t>Key Stakeholders</a:t>
            </a:r>
          </a:p>
          <a:p>
            <a:pPr algn="ctr"/>
            <a:r>
              <a:rPr lang="en-GB" sz="1050" dirty="0" smtClean="0"/>
              <a:t>PGD office</a:t>
            </a:r>
            <a:endParaRPr lang="en-GB" sz="1050" dirty="0"/>
          </a:p>
        </p:txBody>
      </p:sp>
      <p:sp>
        <p:nvSpPr>
          <p:cNvPr id="17" name="Rounded Rectangle 16"/>
          <p:cNvSpPr/>
          <p:nvPr/>
        </p:nvSpPr>
        <p:spPr>
          <a:xfrm>
            <a:off x="6465543" y="317686"/>
            <a:ext cx="2113092" cy="106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Regime Review Recommendations</a:t>
            </a:r>
            <a:endParaRPr lang="en-GB" sz="1600" dirty="0"/>
          </a:p>
        </p:txBody>
      </p:sp>
      <p:sp>
        <p:nvSpPr>
          <p:cNvPr id="18" name="Rectangle 17"/>
          <p:cNvSpPr/>
          <p:nvPr/>
        </p:nvSpPr>
        <p:spPr>
          <a:xfrm>
            <a:off x="6734260" y="1893887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 restrictions include the suspension of visits?</a:t>
            </a:r>
            <a:endParaRPr lang="en-GB" sz="1200" dirty="0"/>
          </a:p>
        </p:txBody>
      </p:sp>
      <p:sp>
        <p:nvSpPr>
          <p:cNvPr id="19" name="Oval 18"/>
          <p:cNvSpPr/>
          <p:nvPr/>
        </p:nvSpPr>
        <p:spPr>
          <a:xfrm>
            <a:off x="8946759" y="2709024"/>
            <a:ext cx="573433" cy="42796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Yes</a:t>
            </a:r>
            <a:endParaRPr lang="en-GB" sz="1000" dirty="0"/>
          </a:p>
        </p:txBody>
      </p:sp>
      <p:sp>
        <p:nvSpPr>
          <p:cNvPr id="20" name="Oval 19"/>
          <p:cNvSpPr/>
          <p:nvPr/>
        </p:nvSpPr>
        <p:spPr>
          <a:xfrm>
            <a:off x="7246698" y="2709024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21" name="Rectangle 20"/>
          <p:cNvSpPr/>
          <p:nvPr/>
        </p:nvSpPr>
        <p:spPr>
          <a:xfrm>
            <a:off x="6734260" y="3277029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 restrictions include a return to an earlier Regime Stage?</a:t>
            </a:r>
            <a:endParaRPr lang="en-GB" sz="1200" dirty="0"/>
          </a:p>
        </p:txBody>
      </p:sp>
      <p:sp>
        <p:nvSpPr>
          <p:cNvPr id="22" name="Oval 21"/>
          <p:cNvSpPr/>
          <p:nvPr/>
        </p:nvSpPr>
        <p:spPr>
          <a:xfrm>
            <a:off x="7246698" y="4112557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9876007" y="2388482"/>
            <a:ext cx="2113092" cy="106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Submit for Gold Approval</a:t>
            </a:r>
            <a:endParaRPr lang="en-GB" sz="1600" dirty="0"/>
          </a:p>
        </p:txBody>
      </p:sp>
      <p:sp>
        <p:nvSpPr>
          <p:cNvPr id="24" name="Snip Same Side Corner Rectangle 23"/>
          <p:cNvSpPr/>
          <p:nvPr/>
        </p:nvSpPr>
        <p:spPr>
          <a:xfrm>
            <a:off x="10261169" y="1370743"/>
            <a:ext cx="1342768" cy="490152"/>
          </a:xfrm>
          <a:prstGeom prst="snip2Same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Not Approved</a:t>
            </a:r>
            <a:endParaRPr lang="en-GB" sz="1400" dirty="0"/>
          </a:p>
        </p:txBody>
      </p:sp>
      <p:sp>
        <p:nvSpPr>
          <p:cNvPr id="25" name="Snip Same Side Corner Rectangle 24"/>
          <p:cNvSpPr/>
          <p:nvPr/>
        </p:nvSpPr>
        <p:spPr>
          <a:xfrm>
            <a:off x="10261169" y="3740037"/>
            <a:ext cx="1342768" cy="490152"/>
          </a:xfrm>
          <a:prstGeom prst="snip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Approved</a:t>
            </a:r>
            <a:endParaRPr lang="en-GB" sz="1400" dirty="0"/>
          </a:p>
        </p:txBody>
      </p:sp>
      <p:cxnSp>
        <p:nvCxnSpPr>
          <p:cNvPr id="27" name="Elbow Connector 26"/>
          <p:cNvCxnSpPr>
            <a:stCxn id="24" idx="3"/>
            <a:endCxn id="17" idx="3"/>
          </p:cNvCxnSpPr>
          <p:nvPr/>
        </p:nvCxnSpPr>
        <p:spPr>
          <a:xfrm rot="16200000" flipV="1">
            <a:off x="9496327" y="-65483"/>
            <a:ext cx="518535" cy="23539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2"/>
            <a:endCxn id="6" idx="0"/>
          </p:cNvCxnSpPr>
          <p:nvPr/>
        </p:nvCxnSpPr>
        <p:spPr>
          <a:xfrm>
            <a:off x="1313483" y="1202316"/>
            <a:ext cx="11690" cy="168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</p:cNvCxnSpPr>
          <p:nvPr/>
        </p:nvCxnSpPr>
        <p:spPr>
          <a:xfrm flipH="1">
            <a:off x="1320599" y="1798703"/>
            <a:ext cx="4574" cy="12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308908" y="2560334"/>
            <a:ext cx="1" cy="148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9" idx="0"/>
          </p:cNvCxnSpPr>
          <p:nvPr/>
        </p:nvCxnSpPr>
        <p:spPr>
          <a:xfrm>
            <a:off x="1320595" y="3987516"/>
            <a:ext cx="2" cy="167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4"/>
          </p:cNvCxnSpPr>
          <p:nvPr/>
        </p:nvCxnSpPr>
        <p:spPr>
          <a:xfrm flipH="1">
            <a:off x="1319686" y="3156721"/>
            <a:ext cx="911" cy="12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4"/>
            <a:endCxn id="14" idx="0"/>
          </p:cNvCxnSpPr>
          <p:nvPr/>
        </p:nvCxnSpPr>
        <p:spPr>
          <a:xfrm>
            <a:off x="1320597" y="4582886"/>
            <a:ext cx="5607" cy="214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" idx="3"/>
            <a:endCxn id="10" idx="2"/>
          </p:cNvCxnSpPr>
          <p:nvPr/>
        </p:nvCxnSpPr>
        <p:spPr>
          <a:xfrm>
            <a:off x="2112638" y="852208"/>
            <a:ext cx="218796" cy="8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3"/>
            <a:endCxn id="12" idx="2"/>
          </p:cNvCxnSpPr>
          <p:nvPr/>
        </p:nvCxnSpPr>
        <p:spPr>
          <a:xfrm>
            <a:off x="2125360" y="2243995"/>
            <a:ext cx="2060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3"/>
            <a:endCxn id="13" idx="2"/>
          </p:cNvCxnSpPr>
          <p:nvPr/>
        </p:nvCxnSpPr>
        <p:spPr>
          <a:xfrm flipV="1">
            <a:off x="2125360" y="3627136"/>
            <a:ext cx="2060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0" idx="4"/>
            <a:endCxn id="12" idx="0"/>
          </p:cNvCxnSpPr>
          <p:nvPr/>
        </p:nvCxnSpPr>
        <p:spPr>
          <a:xfrm flipH="1">
            <a:off x="2618150" y="1074834"/>
            <a:ext cx="1" cy="955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2" idx="4"/>
            <a:endCxn id="13" idx="0"/>
          </p:cNvCxnSpPr>
          <p:nvPr/>
        </p:nvCxnSpPr>
        <p:spPr>
          <a:xfrm flipH="1">
            <a:off x="2618149" y="2457975"/>
            <a:ext cx="1" cy="955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3" idx="6"/>
            <a:endCxn id="15" idx="1"/>
          </p:cNvCxnSpPr>
          <p:nvPr/>
        </p:nvCxnSpPr>
        <p:spPr>
          <a:xfrm flipV="1">
            <a:off x="2904865" y="3620404"/>
            <a:ext cx="523490" cy="6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0"/>
            <a:endCxn id="16" idx="3"/>
          </p:cNvCxnSpPr>
          <p:nvPr/>
        </p:nvCxnSpPr>
        <p:spPr>
          <a:xfrm flipV="1">
            <a:off x="4484901" y="2709024"/>
            <a:ext cx="5190" cy="376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17" idx="1"/>
          </p:cNvCxnSpPr>
          <p:nvPr/>
        </p:nvCxnSpPr>
        <p:spPr>
          <a:xfrm>
            <a:off x="5239265" y="852207"/>
            <a:ext cx="122627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7" idx="2"/>
            <a:endCxn id="18" idx="0"/>
          </p:cNvCxnSpPr>
          <p:nvPr/>
        </p:nvCxnSpPr>
        <p:spPr>
          <a:xfrm>
            <a:off x="7522089" y="1386730"/>
            <a:ext cx="11327" cy="50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8" idx="2"/>
            <a:endCxn id="20" idx="0"/>
          </p:cNvCxnSpPr>
          <p:nvPr/>
        </p:nvCxnSpPr>
        <p:spPr>
          <a:xfrm flipH="1">
            <a:off x="7533415" y="2594103"/>
            <a:ext cx="1" cy="11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0" idx="4"/>
            <a:endCxn id="21" idx="0"/>
          </p:cNvCxnSpPr>
          <p:nvPr/>
        </p:nvCxnSpPr>
        <p:spPr>
          <a:xfrm>
            <a:off x="7533415" y="3136984"/>
            <a:ext cx="1" cy="140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1" idx="2"/>
            <a:endCxn id="22" idx="0"/>
          </p:cNvCxnSpPr>
          <p:nvPr/>
        </p:nvCxnSpPr>
        <p:spPr>
          <a:xfrm flipH="1">
            <a:off x="7533415" y="3977245"/>
            <a:ext cx="1" cy="135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8" idx="3"/>
            <a:endCxn id="19" idx="1"/>
          </p:cNvCxnSpPr>
          <p:nvPr/>
        </p:nvCxnSpPr>
        <p:spPr>
          <a:xfrm>
            <a:off x="8332571" y="2243995"/>
            <a:ext cx="698165" cy="527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1" idx="3"/>
            <a:endCxn id="19" idx="2"/>
          </p:cNvCxnSpPr>
          <p:nvPr/>
        </p:nvCxnSpPr>
        <p:spPr>
          <a:xfrm flipV="1">
            <a:off x="8332571" y="2923004"/>
            <a:ext cx="614188" cy="704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9" idx="6"/>
            <a:endCxn id="23" idx="1"/>
          </p:cNvCxnSpPr>
          <p:nvPr/>
        </p:nvCxnSpPr>
        <p:spPr>
          <a:xfrm>
            <a:off x="9520192" y="2923004"/>
            <a:ext cx="3558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3" idx="0"/>
            <a:endCxn id="24" idx="1"/>
          </p:cNvCxnSpPr>
          <p:nvPr/>
        </p:nvCxnSpPr>
        <p:spPr>
          <a:xfrm flipV="1">
            <a:off x="10932553" y="1860895"/>
            <a:ext cx="0" cy="527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3" idx="2"/>
            <a:endCxn id="25" idx="3"/>
          </p:cNvCxnSpPr>
          <p:nvPr/>
        </p:nvCxnSpPr>
        <p:spPr>
          <a:xfrm>
            <a:off x="10932553" y="3457526"/>
            <a:ext cx="0" cy="282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9876007" y="4797767"/>
            <a:ext cx="2113092" cy="1069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Recommendations Implemented</a:t>
            </a:r>
            <a:endParaRPr lang="en-GB" sz="16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7533414" y="4540517"/>
            <a:ext cx="4437" cy="272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5" idx="1"/>
            <a:endCxn id="89" idx="0"/>
          </p:cNvCxnSpPr>
          <p:nvPr/>
        </p:nvCxnSpPr>
        <p:spPr>
          <a:xfrm>
            <a:off x="10932553" y="4230189"/>
            <a:ext cx="0" cy="5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639212" y="5132689"/>
            <a:ext cx="3463838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Regime Review Flow Chart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34260" y="4812773"/>
            <a:ext cx="1598311" cy="700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 restrictions include the curtailment of transfer activity?</a:t>
            </a:r>
            <a:endParaRPr lang="en-GB" sz="1200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8316661" y="3062924"/>
            <a:ext cx="705374" cy="1734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8681653" y="4948901"/>
            <a:ext cx="573433" cy="4279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</a:t>
            </a:r>
            <a:endParaRPr lang="en-GB" sz="1000" dirty="0"/>
          </a:p>
        </p:txBody>
      </p:sp>
      <p:cxnSp>
        <p:nvCxnSpPr>
          <p:cNvPr id="42" name="Straight Arrow Connector 41"/>
          <p:cNvCxnSpPr>
            <a:stCxn id="60" idx="3"/>
            <a:endCxn id="64" idx="2"/>
          </p:cNvCxnSpPr>
          <p:nvPr/>
        </p:nvCxnSpPr>
        <p:spPr>
          <a:xfrm>
            <a:off x="8332571" y="5162881"/>
            <a:ext cx="349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4" idx="6"/>
          </p:cNvCxnSpPr>
          <p:nvPr/>
        </p:nvCxnSpPr>
        <p:spPr>
          <a:xfrm>
            <a:off x="9255086" y="5162881"/>
            <a:ext cx="6209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25510"/>
      </p:ext>
    </p:extLst>
  </p:cSld>
  <p:clrMapOvr>
    <a:masterClrMapping/>
  </p:clrMapOvr>
</p:sld>
</file>

<file path=ppt/theme/theme1.xml><?xml version="1.0" encoding="utf-8"?>
<a:theme xmlns:a="http://schemas.openxmlformats.org/drawingml/2006/main" name="HMPPS-PowerPoint-Template-Standard-v1-300317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329162D-B8E6-4C67-889A-11B61790BDAE}" vid="{4B8DA0D7-C7EE-4848-9B10-395542E678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376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HMPPS-PowerPoint-Template-Standard-v1-300317</vt:lpstr>
      <vt:lpstr>PowerPoint Presentation</vt:lpstr>
      <vt:lpstr>PowerPoint Presentation</vt:lpstr>
    </vt:vector>
  </TitlesOfParts>
  <Company>MOJ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Michael [HMPS]</dc:creator>
  <cp:lastModifiedBy>Harrison, Michael [HMPS]</cp:lastModifiedBy>
  <cp:revision>16</cp:revision>
  <dcterms:created xsi:type="dcterms:W3CDTF">2020-08-12T09:07:19Z</dcterms:created>
  <dcterms:modified xsi:type="dcterms:W3CDTF">2020-09-28T15:25:19Z</dcterms:modified>
</cp:coreProperties>
</file>