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1" r:id="rId3"/>
    <p:sldId id="266" r:id="rId4"/>
    <p:sldId id="267" r:id="rId5"/>
    <p:sldId id="262" r:id="rId6"/>
    <p:sldId id="263" r:id="rId7"/>
    <p:sldId id="259" r:id="rId8"/>
    <p:sldId id="258" r:id="rId9"/>
    <p:sldId id="269" r:id="rId10"/>
    <p:sldId id="270" r:id="rId11"/>
    <p:sldId id="268" r:id="rId1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36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2" autoAdjust="0"/>
    <p:restoredTop sz="94660"/>
  </p:normalViewPr>
  <p:slideViewPr>
    <p:cSldViewPr snapToGrid="0">
      <p:cViewPr varScale="1">
        <p:scale>
          <a:sx n="113" d="100"/>
          <a:sy n="113" d="100"/>
        </p:scale>
        <p:origin x="14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7169C6-4A18-4566-94CE-503C827ADE2A}" type="doc">
      <dgm:prSet loTypeId="urn:microsoft.com/office/officeart/2005/8/layout/default#1" loCatId="list" qsTypeId="urn:microsoft.com/office/officeart/2005/8/quickstyle/simple3" qsCatId="simple" csTypeId="urn:microsoft.com/office/officeart/2005/8/colors/colorful4" csCatId="colorful" phldr="1"/>
      <dgm:spPr/>
      <dgm:t>
        <a:bodyPr/>
        <a:lstStyle/>
        <a:p>
          <a:endParaRPr lang="en-GB"/>
        </a:p>
      </dgm:t>
    </dgm:pt>
    <dgm:pt modelId="{39FADFCB-05EA-4564-B1D1-C2716E0F1C61}">
      <dgm:prSet phldrT="[Text]" custT="1"/>
      <dgm:spPr/>
      <dgm:t>
        <a:bodyPr anchor="t"/>
        <a:lstStyle/>
        <a:p>
          <a:r>
            <a:rPr lang="en-GB" sz="1800" b="1" dirty="0" smtClean="0"/>
            <a:t>VOICE</a:t>
          </a:r>
        </a:p>
        <a:p>
          <a:r>
            <a:rPr lang="en-GB" sz="1100" dirty="0" smtClean="0"/>
            <a:t>Being able to tell their side of the story and this being  sincerely considered by the authority figure</a:t>
          </a:r>
          <a:endParaRPr lang="en-GB" sz="1100" dirty="0"/>
        </a:p>
      </dgm:t>
    </dgm:pt>
    <dgm:pt modelId="{E96E85CB-1601-474D-97F8-FF415C69378F}" type="parTrans" cxnId="{E06EC863-7C42-4B07-96E7-4A012DAC5BE9}">
      <dgm:prSet/>
      <dgm:spPr/>
      <dgm:t>
        <a:bodyPr/>
        <a:lstStyle/>
        <a:p>
          <a:endParaRPr lang="en-GB"/>
        </a:p>
      </dgm:t>
    </dgm:pt>
    <dgm:pt modelId="{BFB5C75F-38F6-4DC2-8305-C55D3F07A09D}" type="sibTrans" cxnId="{E06EC863-7C42-4B07-96E7-4A012DAC5BE9}">
      <dgm:prSet/>
      <dgm:spPr/>
      <dgm:t>
        <a:bodyPr/>
        <a:lstStyle/>
        <a:p>
          <a:endParaRPr lang="en-GB"/>
        </a:p>
      </dgm:t>
    </dgm:pt>
    <dgm:pt modelId="{372AF664-25DA-48D1-8016-616C4C86AEC3}">
      <dgm:prSet phldrT="[Text]" custT="1"/>
      <dgm:spPr/>
      <dgm:t>
        <a:bodyPr anchor="t"/>
        <a:lstStyle/>
        <a:p>
          <a:r>
            <a:rPr lang="en-GB" sz="1800" b="1" dirty="0" smtClean="0"/>
            <a:t>NEUTRALITY</a:t>
          </a:r>
        </a:p>
        <a:p>
          <a:r>
            <a:rPr lang="en-GB" sz="1100" dirty="0" smtClean="0"/>
            <a:t>Transparent and open use of rules, neutral and principled decision making</a:t>
          </a:r>
          <a:endParaRPr lang="en-GB" sz="1100" dirty="0"/>
        </a:p>
      </dgm:t>
    </dgm:pt>
    <dgm:pt modelId="{E300C35C-D1C7-4E9F-AF1E-E5ECC4743849}" type="parTrans" cxnId="{C95913E2-FB9C-4580-BC9A-6D4DCA867C15}">
      <dgm:prSet/>
      <dgm:spPr/>
      <dgm:t>
        <a:bodyPr/>
        <a:lstStyle/>
        <a:p>
          <a:endParaRPr lang="en-GB"/>
        </a:p>
      </dgm:t>
    </dgm:pt>
    <dgm:pt modelId="{773B4D06-E853-4069-B3E8-AFE8C590DB09}" type="sibTrans" cxnId="{C95913E2-FB9C-4580-BC9A-6D4DCA867C15}">
      <dgm:prSet/>
      <dgm:spPr/>
      <dgm:t>
        <a:bodyPr/>
        <a:lstStyle/>
        <a:p>
          <a:endParaRPr lang="en-GB"/>
        </a:p>
      </dgm:t>
    </dgm:pt>
    <dgm:pt modelId="{EE061760-D3B8-4B37-9F34-DB0ABD2544E0}">
      <dgm:prSet phldrT="[Text]" custT="1"/>
      <dgm:spPr/>
      <dgm:t>
        <a:bodyPr anchor="t"/>
        <a:lstStyle/>
        <a:p>
          <a:r>
            <a:rPr lang="en-GB" sz="1800" b="1" dirty="0" smtClean="0"/>
            <a:t>RESPECT</a:t>
          </a:r>
        </a:p>
        <a:p>
          <a:r>
            <a:rPr lang="en-GB" sz="1100" dirty="0" smtClean="0"/>
            <a:t>Taking issues seriously, being courteous and polite, respecting rights and being respectful in treatment</a:t>
          </a:r>
          <a:endParaRPr lang="en-GB" sz="1100" dirty="0"/>
        </a:p>
      </dgm:t>
    </dgm:pt>
    <dgm:pt modelId="{A95524B9-65F5-423C-9924-78603409F904}" type="parTrans" cxnId="{82A643DE-13E7-451C-9A96-A89C307FBAC9}">
      <dgm:prSet/>
      <dgm:spPr/>
      <dgm:t>
        <a:bodyPr/>
        <a:lstStyle/>
        <a:p>
          <a:endParaRPr lang="en-GB"/>
        </a:p>
      </dgm:t>
    </dgm:pt>
    <dgm:pt modelId="{A6E1BE57-5665-43C4-B2AE-9CE1C899BB13}" type="sibTrans" cxnId="{82A643DE-13E7-451C-9A96-A89C307FBAC9}">
      <dgm:prSet/>
      <dgm:spPr/>
      <dgm:t>
        <a:bodyPr/>
        <a:lstStyle/>
        <a:p>
          <a:endParaRPr lang="en-GB"/>
        </a:p>
      </dgm:t>
    </dgm:pt>
    <dgm:pt modelId="{45174FB4-C2F2-42AD-8CC3-20ED64EE7730}">
      <dgm:prSet phldrT="[Text]" custT="1"/>
      <dgm:spPr/>
      <dgm:t>
        <a:bodyPr anchor="t"/>
        <a:lstStyle/>
        <a:p>
          <a:r>
            <a:rPr lang="en-GB" sz="1800" b="1" dirty="0" smtClean="0"/>
            <a:t>TRUST</a:t>
          </a:r>
        </a:p>
        <a:p>
          <a:r>
            <a:rPr lang="en-GB" sz="1100" dirty="0" smtClean="0"/>
            <a:t>Sincere, caring, open, honest, considering views, doing what is right for everyone, lack of prejudice</a:t>
          </a:r>
          <a:endParaRPr lang="en-GB" sz="1100" dirty="0"/>
        </a:p>
      </dgm:t>
    </dgm:pt>
    <dgm:pt modelId="{F4EFFD26-88D4-4B66-A104-099FC75AC156}" type="parTrans" cxnId="{1CE93768-5315-4F10-AE8E-3111C4297C69}">
      <dgm:prSet/>
      <dgm:spPr/>
      <dgm:t>
        <a:bodyPr/>
        <a:lstStyle/>
        <a:p>
          <a:endParaRPr lang="en-GB"/>
        </a:p>
      </dgm:t>
    </dgm:pt>
    <dgm:pt modelId="{6CED941B-5607-4E8F-A960-7708BB178607}" type="sibTrans" cxnId="{1CE93768-5315-4F10-AE8E-3111C4297C69}">
      <dgm:prSet/>
      <dgm:spPr/>
      <dgm:t>
        <a:bodyPr/>
        <a:lstStyle/>
        <a:p>
          <a:endParaRPr lang="en-GB"/>
        </a:p>
      </dgm:t>
    </dgm:pt>
    <dgm:pt modelId="{FB9E8AA1-9C31-4188-B798-0A46876FEF38}" type="pres">
      <dgm:prSet presAssocID="{7F7169C6-4A18-4566-94CE-503C827ADE2A}" presName="diagram" presStyleCnt="0">
        <dgm:presLayoutVars>
          <dgm:dir/>
          <dgm:resizeHandles val="exact"/>
        </dgm:presLayoutVars>
      </dgm:prSet>
      <dgm:spPr/>
      <dgm:t>
        <a:bodyPr/>
        <a:lstStyle/>
        <a:p>
          <a:endParaRPr lang="en-GB"/>
        </a:p>
      </dgm:t>
    </dgm:pt>
    <dgm:pt modelId="{5FCA6798-D47D-4207-883F-8DD0F6BACC17}" type="pres">
      <dgm:prSet presAssocID="{39FADFCB-05EA-4564-B1D1-C2716E0F1C61}" presName="node" presStyleLbl="node1" presStyleIdx="0" presStyleCnt="4" custLinFactNeighborX="4898" custLinFactNeighborY="3138">
        <dgm:presLayoutVars>
          <dgm:bulletEnabled val="1"/>
        </dgm:presLayoutVars>
      </dgm:prSet>
      <dgm:spPr/>
      <dgm:t>
        <a:bodyPr/>
        <a:lstStyle/>
        <a:p>
          <a:endParaRPr lang="en-GB"/>
        </a:p>
      </dgm:t>
    </dgm:pt>
    <dgm:pt modelId="{7172B7FA-E29E-4327-981D-0F8F54D968B8}" type="pres">
      <dgm:prSet presAssocID="{BFB5C75F-38F6-4DC2-8305-C55D3F07A09D}" presName="sibTrans" presStyleCnt="0"/>
      <dgm:spPr/>
      <dgm:t>
        <a:bodyPr/>
        <a:lstStyle/>
        <a:p>
          <a:endParaRPr lang="en-GB"/>
        </a:p>
      </dgm:t>
    </dgm:pt>
    <dgm:pt modelId="{CE9BD816-46E5-4814-B121-1ECB42B91521}" type="pres">
      <dgm:prSet presAssocID="{372AF664-25DA-48D1-8016-616C4C86AEC3}" presName="node" presStyleLbl="node1" presStyleIdx="1" presStyleCnt="4" custLinFactNeighborX="-3117" custLinFactNeighborY="3138">
        <dgm:presLayoutVars>
          <dgm:bulletEnabled val="1"/>
        </dgm:presLayoutVars>
      </dgm:prSet>
      <dgm:spPr/>
      <dgm:t>
        <a:bodyPr/>
        <a:lstStyle/>
        <a:p>
          <a:endParaRPr lang="en-GB"/>
        </a:p>
      </dgm:t>
    </dgm:pt>
    <dgm:pt modelId="{9F7D660E-E8D8-4F3A-B1BF-5C32D412E483}" type="pres">
      <dgm:prSet presAssocID="{773B4D06-E853-4069-B3E8-AFE8C590DB09}" presName="sibTrans" presStyleCnt="0"/>
      <dgm:spPr/>
      <dgm:t>
        <a:bodyPr/>
        <a:lstStyle/>
        <a:p>
          <a:endParaRPr lang="en-GB"/>
        </a:p>
      </dgm:t>
    </dgm:pt>
    <dgm:pt modelId="{C62A6729-6932-4EDD-BC2F-AEFDF105C840}" type="pres">
      <dgm:prSet presAssocID="{EE061760-D3B8-4B37-9F34-DB0ABD2544E0}" presName="node" presStyleLbl="node1" presStyleIdx="2" presStyleCnt="4" custLinFactNeighborX="4239" custLinFactNeighborY="-8333">
        <dgm:presLayoutVars>
          <dgm:bulletEnabled val="1"/>
        </dgm:presLayoutVars>
      </dgm:prSet>
      <dgm:spPr/>
      <dgm:t>
        <a:bodyPr/>
        <a:lstStyle/>
        <a:p>
          <a:endParaRPr lang="en-GB"/>
        </a:p>
      </dgm:t>
    </dgm:pt>
    <dgm:pt modelId="{95C81AB0-A357-4BF1-9704-DE078DA38BA8}" type="pres">
      <dgm:prSet presAssocID="{A6E1BE57-5665-43C4-B2AE-9CE1C899BB13}" presName="sibTrans" presStyleCnt="0"/>
      <dgm:spPr/>
      <dgm:t>
        <a:bodyPr/>
        <a:lstStyle/>
        <a:p>
          <a:endParaRPr lang="en-GB"/>
        </a:p>
      </dgm:t>
    </dgm:pt>
    <dgm:pt modelId="{CB28A36B-D87D-4D78-8668-8494C5362164}" type="pres">
      <dgm:prSet presAssocID="{45174FB4-C2F2-42AD-8CC3-20ED64EE7730}" presName="node" presStyleLbl="node1" presStyleIdx="3" presStyleCnt="4" custLinFactNeighborX="-2226" custLinFactNeighborY="-8333">
        <dgm:presLayoutVars>
          <dgm:bulletEnabled val="1"/>
        </dgm:presLayoutVars>
      </dgm:prSet>
      <dgm:spPr/>
      <dgm:t>
        <a:bodyPr/>
        <a:lstStyle/>
        <a:p>
          <a:endParaRPr lang="en-GB"/>
        </a:p>
      </dgm:t>
    </dgm:pt>
  </dgm:ptLst>
  <dgm:cxnLst>
    <dgm:cxn modelId="{2C4AE9DE-4D4B-46F0-BE05-DBED23482A05}" type="presOf" srcId="{45174FB4-C2F2-42AD-8CC3-20ED64EE7730}" destId="{CB28A36B-D87D-4D78-8668-8494C5362164}" srcOrd="0" destOrd="0" presId="urn:microsoft.com/office/officeart/2005/8/layout/default#1"/>
    <dgm:cxn modelId="{C95913E2-FB9C-4580-BC9A-6D4DCA867C15}" srcId="{7F7169C6-4A18-4566-94CE-503C827ADE2A}" destId="{372AF664-25DA-48D1-8016-616C4C86AEC3}" srcOrd="1" destOrd="0" parTransId="{E300C35C-D1C7-4E9F-AF1E-E5ECC4743849}" sibTransId="{773B4D06-E853-4069-B3E8-AFE8C590DB09}"/>
    <dgm:cxn modelId="{82A643DE-13E7-451C-9A96-A89C307FBAC9}" srcId="{7F7169C6-4A18-4566-94CE-503C827ADE2A}" destId="{EE061760-D3B8-4B37-9F34-DB0ABD2544E0}" srcOrd="2" destOrd="0" parTransId="{A95524B9-65F5-423C-9924-78603409F904}" sibTransId="{A6E1BE57-5665-43C4-B2AE-9CE1C899BB13}"/>
    <dgm:cxn modelId="{1CE93768-5315-4F10-AE8E-3111C4297C69}" srcId="{7F7169C6-4A18-4566-94CE-503C827ADE2A}" destId="{45174FB4-C2F2-42AD-8CC3-20ED64EE7730}" srcOrd="3" destOrd="0" parTransId="{F4EFFD26-88D4-4B66-A104-099FC75AC156}" sibTransId="{6CED941B-5607-4E8F-A960-7708BB178607}"/>
    <dgm:cxn modelId="{F2B31A59-E8CF-485D-A1CD-200A44BE4AE1}" type="presOf" srcId="{372AF664-25DA-48D1-8016-616C4C86AEC3}" destId="{CE9BD816-46E5-4814-B121-1ECB42B91521}" srcOrd="0" destOrd="0" presId="urn:microsoft.com/office/officeart/2005/8/layout/default#1"/>
    <dgm:cxn modelId="{E06EC863-7C42-4B07-96E7-4A012DAC5BE9}" srcId="{7F7169C6-4A18-4566-94CE-503C827ADE2A}" destId="{39FADFCB-05EA-4564-B1D1-C2716E0F1C61}" srcOrd="0" destOrd="0" parTransId="{E96E85CB-1601-474D-97F8-FF415C69378F}" sibTransId="{BFB5C75F-38F6-4DC2-8305-C55D3F07A09D}"/>
    <dgm:cxn modelId="{80D635E4-687C-4BE5-B64F-5E1F8056F845}" type="presOf" srcId="{EE061760-D3B8-4B37-9F34-DB0ABD2544E0}" destId="{C62A6729-6932-4EDD-BC2F-AEFDF105C840}" srcOrd="0" destOrd="0" presId="urn:microsoft.com/office/officeart/2005/8/layout/default#1"/>
    <dgm:cxn modelId="{F16D0A06-AF81-48B4-AA41-9C6B8FC61978}" type="presOf" srcId="{39FADFCB-05EA-4564-B1D1-C2716E0F1C61}" destId="{5FCA6798-D47D-4207-883F-8DD0F6BACC17}" srcOrd="0" destOrd="0" presId="urn:microsoft.com/office/officeart/2005/8/layout/default#1"/>
    <dgm:cxn modelId="{F936491D-39DE-42AF-AA39-2BF56161D7DA}" type="presOf" srcId="{7F7169C6-4A18-4566-94CE-503C827ADE2A}" destId="{FB9E8AA1-9C31-4188-B798-0A46876FEF38}" srcOrd="0" destOrd="0" presId="urn:microsoft.com/office/officeart/2005/8/layout/default#1"/>
    <dgm:cxn modelId="{95473EC7-E514-4FCF-AFBA-5BE905C4CA3F}" type="presParOf" srcId="{FB9E8AA1-9C31-4188-B798-0A46876FEF38}" destId="{5FCA6798-D47D-4207-883F-8DD0F6BACC17}" srcOrd="0" destOrd="0" presId="urn:microsoft.com/office/officeart/2005/8/layout/default#1"/>
    <dgm:cxn modelId="{15B7BAB1-45B2-44E6-9E2C-1DE94AB46ACA}" type="presParOf" srcId="{FB9E8AA1-9C31-4188-B798-0A46876FEF38}" destId="{7172B7FA-E29E-4327-981D-0F8F54D968B8}" srcOrd="1" destOrd="0" presId="urn:microsoft.com/office/officeart/2005/8/layout/default#1"/>
    <dgm:cxn modelId="{98EFB90F-4C72-4981-9362-2F1B34265AFB}" type="presParOf" srcId="{FB9E8AA1-9C31-4188-B798-0A46876FEF38}" destId="{CE9BD816-46E5-4814-B121-1ECB42B91521}" srcOrd="2" destOrd="0" presId="urn:microsoft.com/office/officeart/2005/8/layout/default#1"/>
    <dgm:cxn modelId="{BE1CF6DF-2707-4D6F-BB4A-29C3E0D54A87}" type="presParOf" srcId="{FB9E8AA1-9C31-4188-B798-0A46876FEF38}" destId="{9F7D660E-E8D8-4F3A-B1BF-5C32D412E483}" srcOrd="3" destOrd="0" presId="urn:microsoft.com/office/officeart/2005/8/layout/default#1"/>
    <dgm:cxn modelId="{2E2EC215-7E18-4662-9AB7-B86B544CB542}" type="presParOf" srcId="{FB9E8AA1-9C31-4188-B798-0A46876FEF38}" destId="{C62A6729-6932-4EDD-BC2F-AEFDF105C840}" srcOrd="4" destOrd="0" presId="urn:microsoft.com/office/officeart/2005/8/layout/default#1"/>
    <dgm:cxn modelId="{A2797077-5D4B-43B7-9B91-916F61D32976}" type="presParOf" srcId="{FB9E8AA1-9C31-4188-B798-0A46876FEF38}" destId="{95C81AB0-A357-4BF1-9704-DE078DA38BA8}" srcOrd="5" destOrd="0" presId="urn:microsoft.com/office/officeart/2005/8/layout/default#1"/>
    <dgm:cxn modelId="{1E8063D8-BF21-4B6D-A4B9-E65DD427506D}" type="presParOf" srcId="{FB9E8AA1-9C31-4188-B798-0A46876FEF38}" destId="{CB28A36B-D87D-4D78-8668-8494C5362164}" srcOrd="6"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B472C7-B187-4A2A-B32D-FDF8B01CAA4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494CE155-9517-4D05-82F3-898C8DC15DCD}">
      <dgm:prSet/>
      <dgm:spPr>
        <a:solidFill>
          <a:srgbClr val="0070C0"/>
        </a:solidFill>
      </dgm:spPr>
      <dgm:t>
        <a:bodyPr/>
        <a:lstStyle/>
        <a:p>
          <a:pPr rtl="0"/>
          <a:r>
            <a:rPr lang="en-GB" dirty="0" smtClean="0">
              <a:solidFill>
                <a:srgbClr val="FFC000"/>
              </a:solidFill>
            </a:rPr>
            <a:t>Criminal attitudes</a:t>
          </a:r>
          <a:endParaRPr lang="en-GB" dirty="0">
            <a:solidFill>
              <a:srgbClr val="FFC000"/>
            </a:solidFill>
          </a:endParaRPr>
        </a:p>
      </dgm:t>
    </dgm:pt>
    <dgm:pt modelId="{1696BD9C-9B57-459C-B728-7E6A0EC704D6}" type="parTrans" cxnId="{098AFA01-9E9B-4B07-94D4-4CA3C1DA4A85}">
      <dgm:prSet/>
      <dgm:spPr/>
      <dgm:t>
        <a:bodyPr/>
        <a:lstStyle/>
        <a:p>
          <a:endParaRPr lang="en-GB"/>
        </a:p>
      </dgm:t>
    </dgm:pt>
    <dgm:pt modelId="{DCE12593-9019-420F-8B38-1820A4254AC4}" type="sibTrans" cxnId="{098AFA01-9E9B-4B07-94D4-4CA3C1DA4A85}">
      <dgm:prSet/>
      <dgm:spPr/>
      <dgm:t>
        <a:bodyPr/>
        <a:lstStyle/>
        <a:p>
          <a:endParaRPr lang="en-GB"/>
        </a:p>
      </dgm:t>
    </dgm:pt>
    <dgm:pt modelId="{C04E36B7-A49D-43B5-9489-20772CE7E19B}">
      <dgm:prSet/>
      <dgm:spPr>
        <a:solidFill>
          <a:srgbClr val="0070C0"/>
        </a:solidFill>
      </dgm:spPr>
      <dgm:t>
        <a:bodyPr/>
        <a:lstStyle/>
        <a:p>
          <a:pPr rtl="0"/>
          <a:r>
            <a:rPr lang="en-GB" dirty="0" smtClean="0">
              <a:solidFill>
                <a:srgbClr val="FFC000"/>
              </a:solidFill>
            </a:rPr>
            <a:t>Impulsivity</a:t>
          </a:r>
          <a:endParaRPr lang="en-GB" dirty="0">
            <a:solidFill>
              <a:srgbClr val="FFC000"/>
            </a:solidFill>
          </a:endParaRPr>
        </a:p>
      </dgm:t>
    </dgm:pt>
    <dgm:pt modelId="{75C3AB2E-4A6F-4275-A7D0-11A7FF3FE40A}" type="parTrans" cxnId="{BAAF3DD9-8B24-49E0-9454-AFFC3513A495}">
      <dgm:prSet/>
      <dgm:spPr/>
      <dgm:t>
        <a:bodyPr/>
        <a:lstStyle/>
        <a:p>
          <a:endParaRPr lang="en-GB"/>
        </a:p>
      </dgm:t>
    </dgm:pt>
    <dgm:pt modelId="{27D05794-7FEA-4D9A-B9C2-5894748FD399}" type="sibTrans" cxnId="{BAAF3DD9-8B24-49E0-9454-AFFC3513A495}">
      <dgm:prSet/>
      <dgm:spPr/>
      <dgm:t>
        <a:bodyPr/>
        <a:lstStyle/>
        <a:p>
          <a:endParaRPr lang="en-GB"/>
        </a:p>
      </dgm:t>
    </dgm:pt>
    <dgm:pt modelId="{6801DCFA-E5D3-44CE-A007-D2381656F5FC}">
      <dgm:prSet/>
      <dgm:spPr>
        <a:solidFill>
          <a:srgbClr val="0070C0"/>
        </a:solidFill>
      </dgm:spPr>
      <dgm:t>
        <a:bodyPr/>
        <a:lstStyle/>
        <a:p>
          <a:pPr rtl="0"/>
          <a:r>
            <a:rPr lang="en-GB" dirty="0" smtClean="0">
              <a:solidFill>
                <a:srgbClr val="FFC000"/>
              </a:solidFill>
            </a:rPr>
            <a:t>Problem solving</a:t>
          </a:r>
          <a:endParaRPr lang="en-GB" dirty="0">
            <a:solidFill>
              <a:srgbClr val="FFC000"/>
            </a:solidFill>
          </a:endParaRPr>
        </a:p>
      </dgm:t>
    </dgm:pt>
    <dgm:pt modelId="{7DB4451E-DC42-417A-8165-3631F0B8F79E}" type="parTrans" cxnId="{AB56143D-02CA-4D7B-904F-2AD0728B9C45}">
      <dgm:prSet/>
      <dgm:spPr/>
      <dgm:t>
        <a:bodyPr/>
        <a:lstStyle/>
        <a:p>
          <a:endParaRPr lang="en-GB"/>
        </a:p>
      </dgm:t>
    </dgm:pt>
    <dgm:pt modelId="{4600630C-2939-4E61-9D16-3BF81DD6D28F}" type="sibTrans" cxnId="{AB56143D-02CA-4D7B-904F-2AD0728B9C45}">
      <dgm:prSet/>
      <dgm:spPr/>
      <dgm:t>
        <a:bodyPr/>
        <a:lstStyle/>
        <a:p>
          <a:endParaRPr lang="en-GB"/>
        </a:p>
      </dgm:t>
    </dgm:pt>
    <dgm:pt modelId="{3F8EBEAA-D4D8-4F11-A8DD-6D96C96D96E3}">
      <dgm:prSet/>
      <dgm:spPr>
        <a:solidFill>
          <a:srgbClr val="0070C0"/>
        </a:solidFill>
      </dgm:spPr>
      <dgm:t>
        <a:bodyPr/>
        <a:lstStyle/>
        <a:p>
          <a:pPr rtl="0"/>
          <a:r>
            <a:rPr lang="en-GB" dirty="0" smtClean="0">
              <a:solidFill>
                <a:srgbClr val="FFC000"/>
              </a:solidFill>
            </a:rPr>
            <a:t>Perspective taking</a:t>
          </a:r>
          <a:endParaRPr lang="en-GB" dirty="0">
            <a:solidFill>
              <a:srgbClr val="FFC000"/>
            </a:solidFill>
          </a:endParaRPr>
        </a:p>
      </dgm:t>
    </dgm:pt>
    <dgm:pt modelId="{4A600260-2C73-4354-BCAB-01DC80C4E2F8}" type="parTrans" cxnId="{06B4E5C8-9F05-4F4D-AB3D-2F4413F46C73}">
      <dgm:prSet/>
      <dgm:spPr/>
      <dgm:t>
        <a:bodyPr/>
        <a:lstStyle/>
        <a:p>
          <a:endParaRPr lang="en-GB"/>
        </a:p>
      </dgm:t>
    </dgm:pt>
    <dgm:pt modelId="{D225F558-F129-4572-81B9-EDA9FEE3D221}" type="sibTrans" cxnId="{06B4E5C8-9F05-4F4D-AB3D-2F4413F46C73}">
      <dgm:prSet/>
      <dgm:spPr/>
      <dgm:t>
        <a:bodyPr/>
        <a:lstStyle/>
        <a:p>
          <a:endParaRPr lang="en-GB"/>
        </a:p>
      </dgm:t>
    </dgm:pt>
    <dgm:pt modelId="{511B76D8-E820-4D68-AD6B-CA55003295CB}">
      <dgm:prSet/>
      <dgm:spPr>
        <a:solidFill>
          <a:srgbClr val="0070C0"/>
        </a:solidFill>
      </dgm:spPr>
      <dgm:t>
        <a:bodyPr/>
        <a:lstStyle/>
        <a:p>
          <a:pPr rtl="0"/>
          <a:r>
            <a:rPr lang="en-GB" dirty="0" smtClean="0">
              <a:solidFill>
                <a:srgbClr val="FFC000"/>
              </a:solidFill>
            </a:rPr>
            <a:t>Looking to the future</a:t>
          </a:r>
          <a:endParaRPr lang="en-GB" dirty="0">
            <a:solidFill>
              <a:srgbClr val="FFC000"/>
            </a:solidFill>
          </a:endParaRPr>
        </a:p>
      </dgm:t>
    </dgm:pt>
    <dgm:pt modelId="{94ED9215-86A9-4FB2-B500-7E8C6ABFFC8D}" type="parTrans" cxnId="{E0DF547F-6C1B-47B9-981F-0B538A54BB27}">
      <dgm:prSet/>
      <dgm:spPr/>
      <dgm:t>
        <a:bodyPr/>
        <a:lstStyle/>
        <a:p>
          <a:endParaRPr lang="en-GB"/>
        </a:p>
      </dgm:t>
    </dgm:pt>
    <dgm:pt modelId="{6808DBD3-A475-48FE-B01C-6426BC0DDD76}" type="sibTrans" cxnId="{E0DF547F-6C1B-47B9-981F-0B538A54BB27}">
      <dgm:prSet/>
      <dgm:spPr/>
      <dgm:t>
        <a:bodyPr/>
        <a:lstStyle/>
        <a:p>
          <a:endParaRPr lang="en-GB"/>
        </a:p>
      </dgm:t>
    </dgm:pt>
    <dgm:pt modelId="{3CDB2206-E518-4877-99F4-4EEB6867066C}">
      <dgm:prSet/>
      <dgm:spPr>
        <a:solidFill>
          <a:srgbClr val="0070C0"/>
        </a:solidFill>
      </dgm:spPr>
      <dgm:t>
        <a:bodyPr/>
        <a:lstStyle/>
        <a:p>
          <a:pPr rtl="0"/>
          <a:r>
            <a:rPr lang="en-GB" dirty="0" smtClean="0">
              <a:solidFill>
                <a:srgbClr val="FFC000"/>
              </a:solidFill>
            </a:rPr>
            <a:t>Setting and achieving goals</a:t>
          </a:r>
          <a:endParaRPr lang="en-GB" dirty="0">
            <a:solidFill>
              <a:srgbClr val="FFC000"/>
            </a:solidFill>
          </a:endParaRPr>
        </a:p>
      </dgm:t>
    </dgm:pt>
    <dgm:pt modelId="{7C802946-921E-4B47-8BA8-AFBFE6875724}" type="parTrans" cxnId="{BC36EF1F-25FC-4331-B03C-A0B1ACADDE85}">
      <dgm:prSet/>
      <dgm:spPr/>
      <dgm:t>
        <a:bodyPr/>
        <a:lstStyle/>
        <a:p>
          <a:endParaRPr lang="en-GB"/>
        </a:p>
      </dgm:t>
    </dgm:pt>
    <dgm:pt modelId="{DA5FDCC3-B68F-4B48-BD0D-5D6FB2D7819B}" type="sibTrans" cxnId="{BC36EF1F-25FC-4331-B03C-A0B1ACADDE85}">
      <dgm:prSet/>
      <dgm:spPr/>
      <dgm:t>
        <a:bodyPr/>
        <a:lstStyle/>
        <a:p>
          <a:endParaRPr lang="en-GB"/>
        </a:p>
      </dgm:t>
    </dgm:pt>
    <dgm:pt modelId="{2394F23F-D7E6-423D-9B3D-A456F90418EE}" type="pres">
      <dgm:prSet presAssocID="{10B472C7-B187-4A2A-B32D-FDF8B01CAA46}" presName="diagram" presStyleCnt="0">
        <dgm:presLayoutVars>
          <dgm:dir/>
          <dgm:resizeHandles val="exact"/>
        </dgm:presLayoutVars>
      </dgm:prSet>
      <dgm:spPr/>
      <dgm:t>
        <a:bodyPr/>
        <a:lstStyle/>
        <a:p>
          <a:endParaRPr lang="en-GB"/>
        </a:p>
      </dgm:t>
    </dgm:pt>
    <dgm:pt modelId="{3095A0A3-9BE9-4EAE-9ABF-1414C0856E96}" type="pres">
      <dgm:prSet presAssocID="{494CE155-9517-4D05-82F3-898C8DC15DCD}" presName="node" presStyleLbl="node1" presStyleIdx="0" presStyleCnt="6">
        <dgm:presLayoutVars>
          <dgm:bulletEnabled val="1"/>
        </dgm:presLayoutVars>
      </dgm:prSet>
      <dgm:spPr/>
      <dgm:t>
        <a:bodyPr/>
        <a:lstStyle/>
        <a:p>
          <a:endParaRPr lang="en-GB"/>
        </a:p>
      </dgm:t>
    </dgm:pt>
    <dgm:pt modelId="{753A345E-E224-4D85-A9BF-83A877CE94A7}" type="pres">
      <dgm:prSet presAssocID="{DCE12593-9019-420F-8B38-1820A4254AC4}" presName="sibTrans" presStyleCnt="0"/>
      <dgm:spPr/>
    </dgm:pt>
    <dgm:pt modelId="{642EC7A3-86C4-45C9-9799-BEE865F5706E}" type="pres">
      <dgm:prSet presAssocID="{C04E36B7-A49D-43B5-9489-20772CE7E19B}" presName="node" presStyleLbl="node1" presStyleIdx="1" presStyleCnt="6">
        <dgm:presLayoutVars>
          <dgm:bulletEnabled val="1"/>
        </dgm:presLayoutVars>
      </dgm:prSet>
      <dgm:spPr/>
      <dgm:t>
        <a:bodyPr/>
        <a:lstStyle/>
        <a:p>
          <a:endParaRPr lang="en-GB"/>
        </a:p>
      </dgm:t>
    </dgm:pt>
    <dgm:pt modelId="{8365861B-FF08-4629-AB81-FAE51DA441EC}" type="pres">
      <dgm:prSet presAssocID="{27D05794-7FEA-4D9A-B9C2-5894748FD399}" presName="sibTrans" presStyleCnt="0"/>
      <dgm:spPr/>
    </dgm:pt>
    <dgm:pt modelId="{5FD3A72E-AE07-4EA4-868F-FAAC41882905}" type="pres">
      <dgm:prSet presAssocID="{6801DCFA-E5D3-44CE-A007-D2381656F5FC}" presName="node" presStyleLbl="node1" presStyleIdx="2" presStyleCnt="6">
        <dgm:presLayoutVars>
          <dgm:bulletEnabled val="1"/>
        </dgm:presLayoutVars>
      </dgm:prSet>
      <dgm:spPr/>
      <dgm:t>
        <a:bodyPr/>
        <a:lstStyle/>
        <a:p>
          <a:endParaRPr lang="en-GB"/>
        </a:p>
      </dgm:t>
    </dgm:pt>
    <dgm:pt modelId="{6238805A-D99C-48F5-BD6B-26388CAA885E}" type="pres">
      <dgm:prSet presAssocID="{4600630C-2939-4E61-9D16-3BF81DD6D28F}" presName="sibTrans" presStyleCnt="0"/>
      <dgm:spPr/>
    </dgm:pt>
    <dgm:pt modelId="{4A622252-0BC0-41A4-A1AA-C51F27DC5C40}" type="pres">
      <dgm:prSet presAssocID="{3F8EBEAA-D4D8-4F11-A8DD-6D96C96D96E3}" presName="node" presStyleLbl="node1" presStyleIdx="3" presStyleCnt="6">
        <dgm:presLayoutVars>
          <dgm:bulletEnabled val="1"/>
        </dgm:presLayoutVars>
      </dgm:prSet>
      <dgm:spPr/>
      <dgm:t>
        <a:bodyPr/>
        <a:lstStyle/>
        <a:p>
          <a:endParaRPr lang="en-GB"/>
        </a:p>
      </dgm:t>
    </dgm:pt>
    <dgm:pt modelId="{C50419B2-393A-4442-878E-42DE72D8B715}" type="pres">
      <dgm:prSet presAssocID="{D225F558-F129-4572-81B9-EDA9FEE3D221}" presName="sibTrans" presStyleCnt="0"/>
      <dgm:spPr/>
    </dgm:pt>
    <dgm:pt modelId="{75E7771C-4FAF-4011-A3E2-74337EFB3DA0}" type="pres">
      <dgm:prSet presAssocID="{511B76D8-E820-4D68-AD6B-CA55003295CB}" presName="node" presStyleLbl="node1" presStyleIdx="4" presStyleCnt="6">
        <dgm:presLayoutVars>
          <dgm:bulletEnabled val="1"/>
        </dgm:presLayoutVars>
      </dgm:prSet>
      <dgm:spPr/>
      <dgm:t>
        <a:bodyPr/>
        <a:lstStyle/>
        <a:p>
          <a:endParaRPr lang="en-GB"/>
        </a:p>
      </dgm:t>
    </dgm:pt>
    <dgm:pt modelId="{B123BC8A-DFFD-4CE9-9D14-FC11F7C96820}" type="pres">
      <dgm:prSet presAssocID="{6808DBD3-A475-48FE-B01C-6426BC0DDD76}" presName="sibTrans" presStyleCnt="0"/>
      <dgm:spPr/>
    </dgm:pt>
    <dgm:pt modelId="{E38BD482-764B-407E-80C8-E12925D99B4C}" type="pres">
      <dgm:prSet presAssocID="{3CDB2206-E518-4877-99F4-4EEB6867066C}" presName="node" presStyleLbl="node1" presStyleIdx="5" presStyleCnt="6">
        <dgm:presLayoutVars>
          <dgm:bulletEnabled val="1"/>
        </dgm:presLayoutVars>
      </dgm:prSet>
      <dgm:spPr/>
      <dgm:t>
        <a:bodyPr/>
        <a:lstStyle/>
        <a:p>
          <a:endParaRPr lang="en-GB"/>
        </a:p>
      </dgm:t>
    </dgm:pt>
  </dgm:ptLst>
  <dgm:cxnLst>
    <dgm:cxn modelId="{37E2EB08-71F6-4B2D-A1BF-AF64D24BDF44}" type="presOf" srcId="{3F8EBEAA-D4D8-4F11-A8DD-6D96C96D96E3}" destId="{4A622252-0BC0-41A4-A1AA-C51F27DC5C40}" srcOrd="0" destOrd="0" presId="urn:microsoft.com/office/officeart/2005/8/layout/default"/>
    <dgm:cxn modelId="{E0DF547F-6C1B-47B9-981F-0B538A54BB27}" srcId="{10B472C7-B187-4A2A-B32D-FDF8B01CAA46}" destId="{511B76D8-E820-4D68-AD6B-CA55003295CB}" srcOrd="4" destOrd="0" parTransId="{94ED9215-86A9-4FB2-B500-7E8C6ABFFC8D}" sibTransId="{6808DBD3-A475-48FE-B01C-6426BC0DDD76}"/>
    <dgm:cxn modelId="{8F788B03-C593-47B0-A94F-7981A9F8E42B}" type="presOf" srcId="{10B472C7-B187-4A2A-B32D-FDF8B01CAA46}" destId="{2394F23F-D7E6-423D-9B3D-A456F90418EE}" srcOrd="0" destOrd="0" presId="urn:microsoft.com/office/officeart/2005/8/layout/default"/>
    <dgm:cxn modelId="{F0558734-C67F-4279-B31B-462853C148B9}" type="presOf" srcId="{3CDB2206-E518-4877-99F4-4EEB6867066C}" destId="{E38BD482-764B-407E-80C8-E12925D99B4C}" srcOrd="0" destOrd="0" presId="urn:microsoft.com/office/officeart/2005/8/layout/default"/>
    <dgm:cxn modelId="{098AFA01-9E9B-4B07-94D4-4CA3C1DA4A85}" srcId="{10B472C7-B187-4A2A-B32D-FDF8B01CAA46}" destId="{494CE155-9517-4D05-82F3-898C8DC15DCD}" srcOrd="0" destOrd="0" parTransId="{1696BD9C-9B57-459C-B728-7E6A0EC704D6}" sibTransId="{DCE12593-9019-420F-8B38-1820A4254AC4}"/>
    <dgm:cxn modelId="{06B4E5C8-9F05-4F4D-AB3D-2F4413F46C73}" srcId="{10B472C7-B187-4A2A-B32D-FDF8B01CAA46}" destId="{3F8EBEAA-D4D8-4F11-A8DD-6D96C96D96E3}" srcOrd="3" destOrd="0" parTransId="{4A600260-2C73-4354-BCAB-01DC80C4E2F8}" sibTransId="{D225F558-F129-4572-81B9-EDA9FEE3D221}"/>
    <dgm:cxn modelId="{BC36EF1F-25FC-4331-B03C-A0B1ACADDE85}" srcId="{10B472C7-B187-4A2A-B32D-FDF8B01CAA46}" destId="{3CDB2206-E518-4877-99F4-4EEB6867066C}" srcOrd="5" destOrd="0" parTransId="{7C802946-921E-4B47-8BA8-AFBFE6875724}" sibTransId="{DA5FDCC3-B68F-4B48-BD0D-5D6FB2D7819B}"/>
    <dgm:cxn modelId="{F2BD55D9-29CA-44BF-AFAE-2CC1A6C7CB59}" type="presOf" srcId="{511B76D8-E820-4D68-AD6B-CA55003295CB}" destId="{75E7771C-4FAF-4011-A3E2-74337EFB3DA0}" srcOrd="0" destOrd="0" presId="urn:microsoft.com/office/officeart/2005/8/layout/default"/>
    <dgm:cxn modelId="{AB56143D-02CA-4D7B-904F-2AD0728B9C45}" srcId="{10B472C7-B187-4A2A-B32D-FDF8B01CAA46}" destId="{6801DCFA-E5D3-44CE-A007-D2381656F5FC}" srcOrd="2" destOrd="0" parTransId="{7DB4451E-DC42-417A-8165-3631F0B8F79E}" sibTransId="{4600630C-2939-4E61-9D16-3BF81DD6D28F}"/>
    <dgm:cxn modelId="{F78C1446-2557-49B1-BCBB-7832F0184304}" type="presOf" srcId="{C04E36B7-A49D-43B5-9489-20772CE7E19B}" destId="{642EC7A3-86C4-45C9-9799-BEE865F5706E}" srcOrd="0" destOrd="0" presId="urn:microsoft.com/office/officeart/2005/8/layout/default"/>
    <dgm:cxn modelId="{B6F3D2D1-1AA2-40C5-AA74-E20FE702811C}" type="presOf" srcId="{494CE155-9517-4D05-82F3-898C8DC15DCD}" destId="{3095A0A3-9BE9-4EAE-9ABF-1414C0856E96}" srcOrd="0" destOrd="0" presId="urn:microsoft.com/office/officeart/2005/8/layout/default"/>
    <dgm:cxn modelId="{B0D79496-FB9F-4547-BDD1-71DAAA2FB382}" type="presOf" srcId="{6801DCFA-E5D3-44CE-A007-D2381656F5FC}" destId="{5FD3A72E-AE07-4EA4-868F-FAAC41882905}" srcOrd="0" destOrd="0" presId="urn:microsoft.com/office/officeart/2005/8/layout/default"/>
    <dgm:cxn modelId="{BAAF3DD9-8B24-49E0-9454-AFFC3513A495}" srcId="{10B472C7-B187-4A2A-B32D-FDF8B01CAA46}" destId="{C04E36B7-A49D-43B5-9489-20772CE7E19B}" srcOrd="1" destOrd="0" parTransId="{75C3AB2E-4A6F-4275-A7D0-11A7FF3FE40A}" sibTransId="{27D05794-7FEA-4D9A-B9C2-5894748FD399}"/>
    <dgm:cxn modelId="{4E782BE6-B863-4179-AC98-7157DAC96D75}" type="presParOf" srcId="{2394F23F-D7E6-423D-9B3D-A456F90418EE}" destId="{3095A0A3-9BE9-4EAE-9ABF-1414C0856E96}" srcOrd="0" destOrd="0" presId="urn:microsoft.com/office/officeart/2005/8/layout/default"/>
    <dgm:cxn modelId="{78640302-389D-4C63-AD5D-717DD01A9F8C}" type="presParOf" srcId="{2394F23F-D7E6-423D-9B3D-A456F90418EE}" destId="{753A345E-E224-4D85-A9BF-83A877CE94A7}" srcOrd="1" destOrd="0" presId="urn:microsoft.com/office/officeart/2005/8/layout/default"/>
    <dgm:cxn modelId="{223EB5AF-4D04-496B-89F4-E1D4F1635899}" type="presParOf" srcId="{2394F23F-D7E6-423D-9B3D-A456F90418EE}" destId="{642EC7A3-86C4-45C9-9799-BEE865F5706E}" srcOrd="2" destOrd="0" presId="urn:microsoft.com/office/officeart/2005/8/layout/default"/>
    <dgm:cxn modelId="{0421A2EF-0346-4D6E-9928-3A7228AF86AA}" type="presParOf" srcId="{2394F23F-D7E6-423D-9B3D-A456F90418EE}" destId="{8365861B-FF08-4629-AB81-FAE51DA441EC}" srcOrd="3" destOrd="0" presId="urn:microsoft.com/office/officeart/2005/8/layout/default"/>
    <dgm:cxn modelId="{3C4CD4BB-DEEA-4E3A-92D2-60B633C90104}" type="presParOf" srcId="{2394F23F-D7E6-423D-9B3D-A456F90418EE}" destId="{5FD3A72E-AE07-4EA4-868F-FAAC41882905}" srcOrd="4" destOrd="0" presId="urn:microsoft.com/office/officeart/2005/8/layout/default"/>
    <dgm:cxn modelId="{CF3DA4AB-B6BD-49F5-9DAA-415F83EEB5D8}" type="presParOf" srcId="{2394F23F-D7E6-423D-9B3D-A456F90418EE}" destId="{6238805A-D99C-48F5-BD6B-26388CAA885E}" srcOrd="5" destOrd="0" presId="urn:microsoft.com/office/officeart/2005/8/layout/default"/>
    <dgm:cxn modelId="{BBDDFC36-845F-4FD0-9727-3DDBBCBEB733}" type="presParOf" srcId="{2394F23F-D7E6-423D-9B3D-A456F90418EE}" destId="{4A622252-0BC0-41A4-A1AA-C51F27DC5C40}" srcOrd="6" destOrd="0" presId="urn:microsoft.com/office/officeart/2005/8/layout/default"/>
    <dgm:cxn modelId="{75A62E5F-255A-4D9C-9619-280B5CEF5DDB}" type="presParOf" srcId="{2394F23F-D7E6-423D-9B3D-A456F90418EE}" destId="{C50419B2-393A-4442-878E-42DE72D8B715}" srcOrd="7" destOrd="0" presId="urn:microsoft.com/office/officeart/2005/8/layout/default"/>
    <dgm:cxn modelId="{3727420C-3EC0-46BE-863F-99BF7B538917}" type="presParOf" srcId="{2394F23F-D7E6-423D-9B3D-A456F90418EE}" destId="{75E7771C-4FAF-4011-A3E2-74337EFB3DA0}" srcOrd="8" destOrd="0" presId="urn:microsoft.com/office/officeart/2005/8/layout/default"/>
    <dgm:cxn modelId="{2DA664A8-9623-44E9-80AE-28E296FC0881}" type="presParOf" srcId="{2394F23F-D7E6-423D-9B3D-A456F90418EE}" destId="{B123BC8A-DFFD-4CE9-9D14-FC11F7C96820}" srcOrd="9" destOrd="0" presId="urn:microsoft.com/office/officeart/2005/8/layout/default"/>
    <dgm:cxn modelId="{8617BBCA-1FA5-4F86-8369-FDAE407EC44B}" type="presParOf" srcId="{2394F23F-D7E6-423D-9B3D-A456F90418EE}" destId="{E38BD482-764B-407E-80C8-E12925D99B4C}"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E3908A-D0F1-4C63-B3C8-B841ACB3718D}"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GB"/>
        </a:p>
      </dgm:t>
    </dgm:pt>
    <dgm:pt modelId="{BCFC0003-E524-4B40-8419-FCA436A3E8A3}">
      <dgm:prSet phldrT="[Text]" custT="1"/>
      <dgm:spPr>
        <a:solidFill>
          <a:srgbClr val="0070C0"/>
        </a:solidFill>
      </dgm:spPr>
      <dgm:t>
        <a:bodyPr/>
        <a:lstStyle/>
        <a:p>
          <a:r>
            <a:rPr lang="en-GB" sz="3600" dirty="0" smtClean="0">
              <a:solidFill>
                <a:srgbClr val="FFC000"/>
              </a:solidFill>
            </a:rPr>
            <a:t>Attitudes</a:t>
          </a:r>
          <a:endParaRPr lang="en-GB" sz="3600" dirty="0">
            <a:solidFill>
              <a:srgbClr val="FFC000"/>
            </a:solidFill>
          </a:endParaRPr>
        </a:p>
      </dgm:t>
    </dgm:pt>
    <dgm:pt modelId="{4FE72ED4-93ED-429F-88C8-D7F2C0AD59A0}" type="parTrans" cxnId="{6BB6BFDA-7C76-4C39-825F-4B9BABFD5ED4}">
      <dgm:prSet/>
      <dgm:spPr/>
      <dgm:t>
        <a:bodyPr/>
        <a:lstStyle/>
        <a:p>
          <a:endParaRPr lang="en-GB"/>
        </a:p>
      </dgm:t>
    </dgm:pt>
    <dgm:pt modelId="{4DD94AED-D121-4C9B-A89D-332DD34ED9AF}" type="sibTrans" cxnId="{6BB6BFDA-7C76-4C39-825F-4B9BABFD5ED4}">
      <dgm:prSet/>
      <dgm:spPr/>
      <dgm:t>
        <a:bodyPr/>
        <a:lstStyle/>
        <a:p>
          <a:endParaRPr lang="en-GB"/>
        </a:p>
      </dgm:t>
    </dgm:pt>
    <dgm:pt modelId="{F21FC157-646E-425B-83C6-F73276AE4782}">
      <dgm:prSet phldrT="[Text]" custT="1"/>
      <dgm:spPr>
        <a:solidFill>
          <a:schemeClr val="accent5">
            <a:lumMod val="20000"/>
            <a:lumOff val="80000"/>
          </a:schemeClr>
        </a:solidFill>
        <a:ln>
          <a:solidFill>
            <a:schemeClr val="accent5">
              <a:lumMod val="20000"/>
              <a:lumOff val="80000"/>
            </a:schemeClr>
          </a:solidFill>
        </a:ln>
      </dgm:spPr>
      <dgm:t>
        <a:bodyPr/>
        <a:lstStyle/>
        <a:p>
          <a:r>
            <a:rPr lang="en-GB" sz="2400" dirty="0" smtClean="0">
              <a:solidFill>
                <a:srgbClr val="0070C0"/>
              </a:solidFill>
            </a:rPr>
            <a:t>Low </a:t>
          </a:r>
          <a:r>
            <a:rPr lang="en-GB" sz="2400" dirty="0" err="1" smtClean="0">
              <a:solidFill>
                <a:srgbClr val="0070C0"/>
              </a:solidFill>
            </a:rPr>
            <a:t>punitiveness</a:t>
          </a:r>
          <a:endParaRPr lang="en-GB" sz="2400" dirty="0">
            <a:solidFill>
              <a:srgbClr val="0070C0"/>
            </a:solidFill>
          </a:endParaRPr>
        </a:p>
      </dgm:t>
    </dgm:pt>
    <dgm:pt modelId="{EAF4B29D-4E1A-4080-AAC0-4318066F4FC3}" type="parTrans" cxnId="{9F176D3A-15F9-4270-B152-5A0A4A79FF1B}">
      <dgm:prSet/>
      <dgm:spPr/>
      <dgm:t>
        <a:bodyPr/>
        <a:lstStyle/>
        <a:p>
          <a:endParaRPr lang="en-GB"/>
        </a:p>
      </dgm:t>
    </dgm:pt>
    <dgm:pt modelId="{AB3E1A02-9AA3-4DC4-84CD-11AB6FACC070}" type="sibTrans" cxnId="{9F176D3A-15F9-4270-B152-5A0A4A79FF1B}">
      <dgm:prSet/>
      <dgm:spPr/>
      <dgm:t>
        <a:bodyPr/>
        <a:lstStyle/>
        <a:p>
          <a:endParaRPr lang="en-GB"/>
        </a:p>
      </dgm:t>
    </dgm:pt>
    <dgm:pt modelId="{487BB751-EC7B-408F-991C-9FF7DC8CE77B}">
      <dgm:prSet phldrT="[Text]" custT="1"/>
      <dgm:spPr>
        <a:solidFill>
          <a:srgbClr val="0070C0"/>
        </a:solidFill>
      </dgm:spPr>
      <dgm:t>
        <a:bodyPr/>
        <a:lstStyle/>
        <a:p>
          <a:r>
            <a:rPr lang="en-GB" sz="3600" dirty="0" smtClean="0">
              <a:solidFill>
                <a:srgbClr val="FFC000"/>
              </a:solidFill>
            </a:rPr>
            <a:t>Skills</a:t>
          </a:r>
          <a:endParaRPr lang="en-GB" sz="3600" dirty="0">
            <a:solidFill>
              <a:srgbClr val="FFC000"/>
            </a:solidFill>
          </a:endParaRPr>
        </a:p>
      </dgm:t>
    </dgm:pt>
    <dgm:pt modelId="{95C68D6A-7C2D-4F03-B411-EFA0F08A90F5}" type="parTrans" cxnId="{5FDFBBE9-AA79-4224-AF40-70482FFAABE5}">
      <dgm:prSet/>
      <dgm:spPr/>
      <dgm:t>
        <a:bodyPr/>
        <a:lstStyle/>
        <a:p>
          <a:endParaRPr lang="en-GB"/>
        </a:p>
      </dgm:t>
    </dgm:pt>
    <dgm:pt modelId="{FC5500B1-B925-4E95-9540-9809A20C9B9A}" type="sibTrans" cxnId="{5FDFBBE9-AA79-4224-AF40-70482FFAABE5}">
      <dgm:prSet/>
      <dgm:spPr/>
      <dgm:t>
        <a:bodyPr/>
        <a:lstStyle/>
        <a:p>
          <a:endParaRPr lang="en-GB"/>
        </a:p>
      </dgm:t>
    </dgm:pt>
    <dgm:pt modelId="{853C1286-6CC3-4E05-90B3-FCC1AFB28EE3}">
      <dgm:prSet phldrT="[Text]" custT="1"/>
      <dgm:spPr>
        <a:solidFill>
          <a:schemeClr val="accent5">
            <a:lumMod val="20000"/>
            <a:lumOff val="80000"/>
          </a:schemeClr>
        </a:solidFill>
      </dgm:spPr>
      <dgm:t>
        <a:bodyPr/>
        <a:lstStyle/>
        <a:p>
          <a:r>
            <a:rPr lang="en-GB" sz="2400" dirty="0" smtClean="0">
              <a:solidFill>
                <a:srgbClr val="0070C0"/>
              </a:solidFill>
            </a:rPr>
            <a:t>Motivational</a:t>
          </a:r>
          <a:endParaRPr lang="en-GB" sz="2400" dirty="0">
            <a:solidFill>
              <a:srgbClr val="0070C0"/>
            </a:solidFill>
          </a:endParaRPr>
        </a:p>
      </dgm:t>
    </dgm:pt>
    <dgm:pt modelId="{C9300C8D-3192-4E4A-8872-65C1EA82160D}" type="parTrans" cxnId="{7EA9794F-DCFD-4E11-9021-9D66C8A36DFD}">
      <dgm:prSet/>
      <dgm:spPr/>
      <dgm:t>
        <a:bodyPr/>
        <a:lstStyle/>
        <a:p>
          <a:endParaRPr lang="en-GB"/>
        </a:p>
      </dgm:t>
    </dgm:pt>
    <dgm:pt modelId="{A07BAA70-6EA2-4177-90FC-25CF5F06FFC8}" type="sibTrans" cxnId="{7EA9794F-DCFD-4E11-9021-9D66C8A36DFD}">
      <dgm:prSet/>
      <dgm:spPr/>
      <dgm:t>
        <a:bodyPr/>
        <a:lstStyle/>
        <a:p>
          <a:endParaRPr lang="en-GB"/>
        </a:p>
      </dgm:t>
    </dgm:pt>
    <dgm:pt modelId="{DCA8E48C-C7FA-4245-927D-3078651AF7CA}">
      <dgm:prSet phldrT="[Text]" custT="1"/>
      <dgm:spPr>
        <a:solidFill>
          <a:schemeClr val="accent5">
            <a:lumMod val="20000"/>
            <a:lumOff val="80000"/>
          </a:schemeClr>
        </a:solidFill>
      </dgm:spPr>
      <dgm:t>
        <a:bodyPr/>
        <a:lstStyle/>
        <a:p>
          <a:r>
            <a:rPr lang="en-GB" sz="2400" dirty="0" smtClean="0">
              <a:solidFill>
                <a:srgbClr val="0070C0"/>
              </a:solidFill>
            </a:rPr>
            <a:t>Teaching problem solving</a:t>
          </a:r>
          <a:endParaRPr lang="en-GB" sz="2400" dirty="0">
            <a:solidFill>
              <a:srgbClr val="0070C0"/>
            </a:solidFill>
          </a:endParaRPr>
        </a:p>
      </dgm:t>
    </dgm:pt>
    <dgm:pt modelId="{BB3B36E8-301B-4309-AD96-26936B8736F0}" type="parTrans" cxnId="{B65A0096-1DD2-434B-A3DE-B9925EA1FFD2}">
      <dgm:prSet/>
      <dgm:spPr/>
      <dgm:t>
        <a:bodyPr/>
        <a:lstStyle/>
        <a:p>
          <a:endParaRPr lang="en-GB"/>
        </a:p>
      </dgm:t>
    </dgm:pt>
    <dgm:pt modelId="{6F94C38A-16EE-4251-995F-0FEAF12A3A5E}" type="sibTrans" cxnId="{B65A0096-1DD2-434B-A3DE-B9925EA1FFD2}">
      <dgm:prSet/>
      <dgm:spPr/>
      <dgm:t>
        <a:bodyPr/>
        <a:lstStyle/>
        <a:p>
          <a:endParaRPr lang="en-GB"/>
        </a:p>
      </dgm:t>
    </dgm:pt>
    <dgm:pt modelId="{4674125A-ABDD-4276-B5DC-B55486D02583}">
      <dgm:prSet custT="1"/>
      <dgm:spPr>
        <a:solidFill>
          <a:schemeClr val="accent5">
            <a:lumMod val="20000"/>
            <a:lumOff val="80000"/>
          </a:schemeClr>
        </a:solidFill>
      </dgm:spPr>
      <dgm:t>
        <a:bodyPr/>
        <a:lstStyle/>
        <a:p>
          <a:r>
            <a:rPr lang="en-GB" sz="2400" dirty="0" smtClean="0">
              <a:solidFill>
                <a:srgbClr val="0070C0"/>
              </a:solidFill>
            </a:rPr>
            <a:t>High </a:t>
          </a:r>
          <a:r>
            <a:rPr lang="en-GB" sz="2400" dirty="0" err="1" smtClean="0">
              <a:solidFill>
                <a:srgbClr val="0070C0"/>
              </a:solidFill>
            </a:rPr>
            <a:t>Redeemability</a:t>
          </a:r>
          <a:endParaRPr lang="en-GB" sz="2400" dirty="0">
            <a:solidFill>
              <a:srgbClr val="0070C0"/>
            </a:solidFill>
          </a:endParaRPr>
        </a:p>
      </dgm:t>
    </dgm:pt>
    <dgm:pt modelId="{DA6804E4-085D-4626-8F97-1BE7066F3F26}" type="parTrans" cxnId="{DB29B6D8-3A60-4806-A74A-F06BAF28A744}">
      <dgm:prSet/>
      <dgm:spPr/>
      <dgm:t>
        <a:bodyPr/>
        <a:lstStyle/>
        <a:p>
          <a:endParaRPr lang="en-GB"/>
        </a:p>
      </dgm:t>
    </dgm:pt>
    <dgm:pt modelId="{E735BA61-4641-4F9E-887E-6264E832C1D5}" type="sibTrans" cxnId="{DB29B6D8-3A60-4806-A74A-F06BAF28A744}">
      <dgm:prSet/>
      <dgm:spPr/>
      <dgm:t>
        <a:bodyPr/>
        <a:lstStyle/>
        <a:p>
          <a:endParaRPr lang="en-GB"/>
        </a:p>
      </dgm:t>
    </dgm:pt>
    <dgm:pt modelId="{D153F429-1ADD-4CCC-9EAA-D2C3E3963DE9}">
      <dgm:prSet custT="1"/>
      <dgm:spPr>
        <a:solidFill>
          <a:schemeClr val="accent5">
            <a:lumMod val="20000"/>
            <a:lumOff val="80000"/>
          </a:schemeClr>
        </a:solidFill>
      </dgm:spPr>
      <dgm:t>
        <a:bodyPr/>
        <a:lstStyle/>
        <a:p>
          <a:r>
            <a:rPr lang="en-GB" sz="2400" dirty="0" smtClean="0">
              <a:solidFill>
                <a:srgbClr val="0070C0"/>
              </a:solidFill>
            </a:rPr>
            <a:t>Giving hope</a:t>
          </a:r>
          <a:endParaRPr lang="en-GB" sz="2400" dirty="0">
            <a:solidFill>
              <a:srgbClr val="0070C0"/>
            </a:solidFill>
          </a:endParaRPr>
        </a:p>
      </dgm:t>
    </dgm:pt>
    <dgm:pt modelId="{1D190BE3-4C86-45C2-9A58-78FD66FF161A}" type="parTrans" cxnId="{FDB5FF42-80E1-4288-A622-C4F36FCF0E20}">
      <dgm:prSet/>
      <dgm:spPr/>
      <dgm:t>
        <a:bodyPr/>
        <a:lstStyle/>
        <a:p>
          <a:endParaRPr lang="en-GB"/>
        </a:p>
      </dgm:t>
    </dgm:pt>
    <dgm:pt modelId="{C0A83F93-FCEE-48AA-BBBE-DF99E892FD4C}" type="sibTrans" cxnId="{FDB5FF42-80E1-4288-A622-C4F36FCF0E20}">
      <dgm:prSet/>
      <dgm:spPr/>
      <dgm:t>
        <a:bodyPr/>
        <a:lstStyle/>
        <a:p>
          <a:endParaRPr lang="en-GB"/>
        </a:p>
      </dgm:t>
    </dgm:pt>
    <dgm:pt modelId="{82E1D1B6-FD4F-490D-8A3B-0DDC59024617}">
      <dgm:prSet custT="1"/>
      <dgm:spPr>
        <a:solidFill>
          <a:schemeClr val="accent5">
            <a:lumMod val="20000"/>
            <a:lumOff val="80000"/>
          </a:schemeClr>
        </a:solidFill>
      </dgm:spPr>
      <dgm:t>
        <a:bodyPr/>
        <a:lstStyle/>
        <a:p>
          <a:r>
            <a:rPr lang="en-GB" sz="2400" dirty="0" smtClean="0">
              <a:solidFill>
                <a:srgbClr val="0070C0"/>
              </a:solidFill>
            </a:rPr>
            <a:t>Reinforcement</a:t>
          </a:r>
          <a:endParaRPr lang="en-GB" sz="2400" dirty="0">
            <a:solidFill>
              <a:srgbClr val="0070C0"/>
            </a:solidFill>
          </a:endParaRPr>
        </a:p>
      </dgm:t>
    </dgm:pt>
    <dgm:pt modelId="{10749813-4C62-4B57-AEB7-52CF288FC7AA}" type="parTrans" cxnId="{CC9D154F-0A93-4410-BD49-B204EA8CE5F1}">
      <dgm:prSet/>
      <dgm:spPr/>
      <dgm:t>
        <a:bodyPr/>
        <a:lstStyle/>
        <a:p>
          <a:endParaRPr lang="en-GB"/>
        </a:p>
      </dgm:t>
    </dgm:pt>
    <dgm:pt modelId="{78FE2ABE-4454-4097-B411-1ABA114BA4CF}" type="sibTrans" cxnId="{CC9D154F-0A93-4410-BD49-B204EA8CE5F1}">
      <dgm:prSet/>
      <dgm:spPr/>
      <dgm:t>
        <a:bodyPr/>
        <a:lstStyle/>
        <a:p>
          <a:endParaRPr lang="en-GB"/>
        </a:p>
      </dgm:t>
    </dgm:pt>
    <dgm:pt modelId="{4DAA28A7-DFD9-44E8-B269-8922B718A02E}">
      <dgm:prSet/>
      <dgm:spPr>
        <a:solidFill>
          <a:schemeClr val="accent5">
            <a:lumMod val="20000"/>
            <a:lumOff val="80000"/>
          </a:schemeClr>
        </a:solidFill>
      </dgm:spPr>
      <dgm:t>
        <a:bodyPr/>
        <a:lstStyle/>
        <a:p>
          <a:r>
            <a:rPr lang="en-GB" dirty="0" smtClean="0">
              <a:solidFill>
                <a:srgbClr val="0070C0"/>
              </a:solidFill>
            </a:rPr>
            <a:t>Cognitive Restructuring</a:t>
          </a:r>
          <a:endParaRPr lang="en-GB" dirty="0">
            <a:solidFill>
              <a:srgbClr val="0070C0"/>
            </a:solidFill>
          </a:endParaRPr>
        </a:p>
      </dgm:t>
    </dgm:pt>
    <dgm:pt modelId="{795DA982-5FE0-45A4-8856-73346640E8AF}" type="parTrans" cxnId="{B50C730B-C890-498D-9661-356D163AE85D}">
      <dgm:prSet/>
      <dgm:spPr/>
      <dgm:t>
        <a:bodyPr/>
        <a:lstStyle/>
        <a:p>
          <a:endParaRPr lang="en-GB"/>
        </a:p>
      </dgm:t>
    </dgm:pt>
    <dgm:pt modelId="{D5CBA361-B37F-485F-AF65-D31466B61726}" type="sibTrans" cxnId="{B50C730B-C890-498D-9661-356D163AE85D}">
      <dgm:prSet/>
      <dgm:spPr/>
      <dgm:t>
        <a:bodyPr/>
        <a:lstStyle/>
        <a:p>
          <a:endParaRPr lang="en-GB"/>
        </a:p>
      </dgm:t>
    </dgm:pt>
    <dgm:pt modelId="{DCDD788F-D14C-44F3-BF4C-1CAEE4F104F2}" type="pres">
      <dgm:prSet presAssocID="{E0E3908A-D0F1-4C63-B3C8-B841ACB3718D}" presName="theList" presStyleCnt="0">
        <dgm:presLayoutVars>
          <dgm:dir/>
          <dgm:animLvl val="lvl"/>
          <dgm:resizeHandles val="exact"/>
        </dgm:presLayoutVars>
      </dgm:prSet>
      <dgm:spPr/>
      <dgm:t>
        <a:bodyPr/>
        <a:lstStyle/>
        <a:p>
          <a:endParaRPr lang="en-GB"/>
        </a:p>
      </dgm:t>
    </dgm:pt>
    <dgm:pt modelId="{357F041A-ED68-4A99-B7C0-511BF736DA5E}" type="pres">
      <dgm:prSet presAssocID="{BCFC0003-E524-4B40-8419-FCA436A3E8A3}" presName="compNode" presStyleCnt="0"/>
      <dgm:spPr/>
    </dgm:pt>
    <dgm:pt modelId="{E520060B-F547-4092-8813-604EEB3A6722}" type="pres">
      <dgm:prSet presAssocID="{BCFC0003-E524-4B40-8419-FCA436A3E8A3}" presName="aNode" presStyleLbl="bgShp" presStyleIdx="0" presStyleCnt="2" custLinFactNeighborX="-5874" custLinFactNeighborY="-1684"/>
      <dgm:spPr/>
      <dgm:t>
        <a:bodyPr/>
        <a:lstStyle/>
        <a:p>
          <a:endParaRPr lang="en-GB"/>
        </a:p>
      </dgm:t>
    </dgm:pt>
    <dgm:pt modelId="{6ED01876-5B2A-44F7-A40C-E07DF6DAF1DD}" type="pres">
      <dgm:prSet presAssocID="{BCFC0003-E524-4B40-8419-FCA436A3E8A3}" presName="textNode" presStyleLbl="bgShp" presStyleIdx="0" presStyleCnt="2"/>
      <dgm:spPr/>
      <dgm:t>
        <a:bodyPr/>
        <a:lstStyle/>
        <a:p>
          <a:endParaRPr lang="en-GB"/>
        </a:p>
      </dgm:t>
    </dgm:pt>
    <dgm:pt modelId="{A99BBA6A-B271-4A7F-803D-8EC99AB421A3}" type="pres">
      <dgm:prSet presAssocID="{BCFC0003-E524-4B40-8419-FCA436A3E8A3}" presName="compChildNode" presStyleCnt="0"/>
      <dgm:spPr/>
    </dgm:pt>
    <dgm:pt modelId="{D3E5920C-63AB-4986-B8D7-CA2193E29086}" type="pres">
      <dgm:prSet presAssocID="{BCFC0003-E524-4B40-8419-FCA436A3E8A3}" presName="theInnerList" presStyleCnt="0"/>
      <dgm:spPr/>
    </dgm:pt>
    <dgm:pt modelId="{19F9B53B-0245-41E4-A7B1-9BDA64F46DE6}" type="pres">
      <dgm:prSet presAssocID="{F21FC157-646E-425B-83C6-F73276AE4782}" presName="childNode" presStyleLbl="node1" presStyleIdx="0" presStyleCnt="7">
        <dgm:presLayoutVars>
          <dgm:bulletEnabled val="1"/>
        </dgm:presLayoutVars>
      </dgm:prSet>
      <dgm:spPr/>
      <dgm:t>
        <a:bodyPr/>
        <a:lstStyle/>
        <a:p>
          <a:endParaRPr lang="en-GB"/>
        </a:p>
      </dgm:t>
    </dgm:pt>
    <dgm:pt modelId="{A594C242-A92F-4E25-BB50-5A5ED84983EC}" type="pres">
      <dgm:prSet presAssocID="{F21FC157-646E-425B-83C6-F73276AE4782}" presName="aSpace2" presStyleCnt="0"/>
      <dgm:spPr/>
    </dgm:pt>
    <dgm:pt modelId="{A826AB5B-7C43-4B29-A562-6D978EFDDF84}" type="pres">
      <dgm:prSet presAssocID="{4674125A-ABDD-4276-B5DC-B55486D02583}" presName="childNode" presStyleLbl="node1" presStyleIdx="1" presStyleCnt="7">
        <dgm:presLayoutVars>
          <dgm:bulletEnabled val="1"/>
        </dgm:presLayoutVars>
      </dgm:prSet>
      <dgm:spPr/>
      <dgm:t>
        <a:bodyPr/>
        <a:lstStyle/>
        <a:p>
          <a:endParaRPr lang="en-GB"/>
        </a:p>
      </dgm:t>
    </dgm:pt>
    <dgm:pt modelId="{982E3D97-BD06-4E4A-AD46-2B2ECC6E5FE1}" type="pres">
      <dgm:prSet presAssocID="{BCFC0003-E524-4B40-8419-FCA436A3E8A3}" presName="aSpace" presStyleCnt="0"/>
      <dgm:spPr/>
    </dgm:pt>
    <dgm:pt modelId="{5BCEB442-7074-42D8-9C36-F5058CB8DCAE}" type="pres">
      <dgm:prSet presAssocID="{487BB751-EC7B-408F-991C-9FF7DC8CE77B}" presName="compNode" presStyleCnt="0"/>
      <dgm:spPr/>
    </dgm:pt>
    <dgm:pt modelId="{D93CEA46-6180-4197-9987-9BFB9D5BC5FF}" type="pres">
      <dgm:prSet presAssocID="{487BB751-EC7B-408F-991C-9FF7DC8CE77B}" presName="aNode" presStyleLbl="bgShp" presStyleIdx="1" presStyleCnt="2"/>
      <dgm:spPr/>
      <dgm:t>
        <a:bodyPr/>
        <a:lstStyle/>
        <a:p>
          <a:endParaRPr lang="en-GB"/>
        </a:p>
      </dgm:t>
    </dgm:pt>
    <dgm:pt modelId="{C8E2D482-0C6A-4002-9EB7-69F1CC0C52AF}" type="pres">
      <dgm:prSet presAssocID="{487BB751-EC7B-408F-991C-9FF7DC8CE77B}" presName="textNode" presStyleLbl="bgShp" presStyleIdx="1" presStyleCnt="2"/>
      <dgm:spPr/>
      <dgm:t>
        <a:bodyPr/>
        <a:lstStyle/>
        <a:p>
          <a:endParaRPr lang="en-GB"/>
        </a:p>
      </dgm:t>
    </dgm:pt>
    <dgm:pt modelId="{9EAFA4ED-624A-40DE-ACB6-4840FE4F6F45}" type="pres">
      <dgm:prSet presAssocID="{487BB751-EC7B-408F-991C-9FF7DC8CE77B}" presName="compChildNode" presStyleCnt="0"/>
      <dgm:spPr/>
    </dgm:pt>
    <dgm:pt modelId="{5243F3E3-6043-4264-AA99-C3DECFDF05F6}" type="pres">
      <dgm:prSet presAssocID="{487BB751-EC7B-408F-991C-9FF7DC8CE77B}" presName="theInnerList" presStyleCnt="0"/>
      <dgm:spPr/>
    </dgm:pt>
    <dgm:pt modelId="{C2069585-2B0F-4CF3-BD51-F4B64E7D68E9}" type="pres">
      <dgm:prSet presAssocID="{853C1286-6CC3-4E05-90B3-FCC1AFB28EE3}" presName="childNode" presStyleLbl="node1" presStyleIdx="2" presStyleCnt="7" custLinFactY="-40183" custLinFactNeighborY="-100000">
        <dgm:presLayoutVars>
          <dgm:bulletEnabled val="1"/>
        </dgm:presLayoutVars>
      </dgm:prSet>
      <dgm:spPr/>
      <dgm:t>
        <a:bodyPr/>
        <a:lstStyle/>
        <a:p>
          <a:endParaRPr lang="en-GB"/>
        </a:p>
      </dgm:t>
    </dgm:pt>
    <dgm:pt modelId="{2A65FE1E-7A34-4DF7-B516-F4E4186D6719}" type="pres">
      <dgm:prSet presAssocID="{853C1286-6CC3-4E05-90B3-FCC1AFB28EE3}" presName="aSpace2" presStyleCnt="0"/>
      <dgm:spPr/>
    </dgm:pt>
    <dgm:pt modelId="{2BBBE769-5C70-4AD8-B0E1-F3B4FA54BEC6}" type="pres">
      <dgm:prSet presAssocID="{D153F429-1ADD-4CCC-9EAA-D2C3E3963DE9}" presName="childNode" presStyleLbl="node1" presStyleIdx="3" presStyleCnt="7" custLinFactY="-34891" custLinFactNeighborX="-437" custLinFactNeighborY="-100000">
        <dgm:presLayoutVars>
          <dgm:bulletEnabled val="1"/>
        </dgm:presLayoutVars>
      </dgm:prSet>
      <dgm:spPr/>
      <dgm:t>
        <a:bodyPr/>
        <a:lstStyle/>
        <a:p>
          <a:endParaRPr lang="en-GB"/>
        </a:p>
      </dgm:t>
    </dgm:pt>
    <dgm:pt modelId="{FED8FAFD-6468-41EA-B8BF-F705205C5001}" type="pres">
      <dgm:prSet presAssocID="{D153F429-1ADD-4CCC-9EAA-D2C3E3963DE9}" presName="aSpace2" presStyleCnt="0"/>
      <dgm:spPr/>
    </dgm:pt>
    <dgm:pt modelId="{6844DFDD-1024-4A0A-8ADE-3CFBFA7E751B}" type="pres">
      <dgm:prSet presAssocID="{82E1D1B6-FD4F-490D-8A3B-0DDC59024617}" presName="childNode" presStyleLbl="node1" presStyleIdx="4" presStyleCnt="7" custLinFactY="-24306" custLinFactNeighborY="-100000">
        <dgm:presLayoutVars>
          <dgm:bulletEnabled val="1"/>
        </dgm:presLayoutVars>
      </dgm:prSet>
      <dgm:spPr/>
      <dgm:t>
        <a:bodyPr/>
        <a:lstStyle/>
        <a:p>
          <a:endParaRPr lang="en-GB"/>
        </a:p>
      </dgm:t>
    </dgm:pt>
    <dgm:pt modelId="{7BB83A3D-52D5-40DF-9617-7BC9F243D1AD}" type="pres">
      <dgm:prSet presAssocID="{82E1D1B6-FD4F-490D-8A3B-0DDC59024617}" presName="aSpace2" presStyleCnt="0"/>
      <dgm:spPr/>
    </dgm:pt>
    <dgm:pt modelId="{2D6B6C29-8AE7-405E-BE52-3675380BF7A4}" type="pres">
      <dgm:prSet presAssocID="{DCA8E48C-C7FA-4245-927D-3078651AF7CA}" presName="childNode" presStyleLbl="node1" presStyleIdx="5" presStyleCnt="7" custScaleY="152001" custLinFactY="-7752" custLinFactNeighborX="-437" custLinFactNeighborY="-100000">
        <dgm:presLayoutVars>
          <dgm:bulletEnabled val="1"/>
        </dgm:presLayoutVars>
      </dgm:prSet>
      <dgm:spPr/>
      <dgm:t>
        <a:bodyPr/>
        <a:lstStyle/>
        <a:p>
          <a:endParaRPr lang="en-GB"/>
        </a:p>
      </dgm:t>
    </dgm:pt>
    <dgm:pt modelId="{2B532C43-03B1-4CD5-833F-F8EBDCAE4F2D}" type="pres">
      <dgm:prSet presAssocID="{DCA8E48C-C7FA-4245-927D-3078651AF7CA}" presName="aSpace2" presStyleCnt="0"/>
      <dgm:spPr/>
    </dgm:pt>
    <dgm:pt modelId="{AAE45AED-3211-4816-B904-8E3B3926A5AC}" type="pres">
      <dgm:prSet presAssocID="{4DAA28A7-DFD9-44E8-B269-8922B718A02E}" presName="childNode" presStyleLbl="node1" presStyleIdx="6" presStyleCnt="7">
        <dgm:presLayoutVars>
          <dgm:bulletEnabled val="1"/>
        </dgm:presLayoutVars>
      </dgm:prSet>
      <dgm:spPr/>
      <dgm:t>
        <a:bodyPr/>
        <a:lstStyle/>
        <a:p>
          <a:endParaRPr lang="en-GB"/>
        </a:p>
      </dgm:t>
    </dgm:pt>
  </dgm:ptLst>
  <dgm:cxnLst>
    <dgm:cxn modelId="{7EA9794F-DCFD-4E11-9021-9D66C8A36DFD}" srcId="{487BB751-EC7B-408F-991C-9FF7DC8CE77B}" destId="{853C1286-6CC3-4E05-90B3-FCC1AFB28EE3}" srcOrd="0" destOrd="0" parTransId="{C9300C8D-3192-4E4A-8872-65C1EA82160D}" sibTransId="{A07BAA70-6EA2-4177-90FC-25CF5F06FFC8}"/>
    <dgm:cxn modelId="{DB29B6D8-3A60-4806-A74A-F06BAF28A744}" srcId="{BCFC0003-E524-4B40-8419-FCA436A3E8A3}" destId="{4674125A-ABDD-4276-B5DC-B55486D02583}" srcOrd="1" destOrd="0" parTransId="{DA6804E4-085D-4626-8F97-1BE7066F3F26}" sibTransId="{E735BA61-4641-4F9E-887E-6264E832C1D5}"/>
    <dgm:cxn modelId="{82C40FE2-95DA-4DFA-AE7E-C81D26F5B7D0}" type="presOf" srcId="{853C1286-6CC3-4E05-90B3-FCC1AFB28EE3}" destId="{C2069585-2B0F-4CF3-BD51-F4B64E7D68E9}" srcOrd="0" destOrd="0" presId="urn:microsoft.com/office/officeart/2005/8/layout/lProcess2"/>
    <dgm:cxn modelId="{CBFC96C2-2966-48C4-B2A5-D6B5A870ADA1}" type="presOf" srcId="{F21FC157-646E-425B-83C6-F73276AE4782}" destId="{19F9B53B-0245-41E4-A7B1-9BDA64F46DE6}" srcOrd="0" destOrd="0" presId="urn:microsoft.com/office/officeart/2005/8/layout/lProcess2"/>
    <dgm:cxn modelId="{AE3D8A4F-5DB2-498E-AC6D-E8D3B04BB133}" type="presOf" srcId="{4DAA28A7-DFD9-44E8-B269-8922B718A02E}" destId="{AAE45AED-3211-4816-B904-8E3B3926A5AC}" srcOrd="0" destOrd="0" presId="urn:microsoft.com/office/officeart/2005/8/layout/lProcess2"/>
    <dgm:cxn modelId="{5FDFBBE9-AA79-4224-AF40-70482FFAABE5}" srcId="{E0E3908A-D0F1-4C63-B3C8-B841ACB3718D}" destId="{487BB751-EC7B-408F-991C-9FF7DC8CE77B}" srcOrd="1" destOrd="0" parTransId="{95C68D6A-7C2D-4F03-B411-EFA0F08A90F5}" sibTransId="{FC5500B1-B925-4E95-9540-9809A20C9B9A}"/>
    <dgm:cxn modelId="{CC9D154F-0A93-4410-BD49-B204EA8CE5F1}" srcId="{487BB751-EC7B-408F-991C-9FF7DC8CE77B}" destId="{82E1D1B6-FD4F-490D-8A3B-0DDC59024617}" srcOrd="2" destOrd="0" parTransId="{10749813-4C62-4B57-AEB7-52CF288FC7AA}" sibTransId="{78FE2ABE-4454-4097-B411-1ABA114BA4CF}"/>
    <dgm:cxn modelId="{FC9B9B75-ADDA-4D81-AE60-B392E310895C}" type="presOf" srcId="{BCFC0003-E524-4B40-8419-FCA436A3E8A3}" destId="{E520060B-F547-4092-8813-604EEB3A6722}" srcOrd="0" destOrd="0" presId="urn:microsoft.com/office/officeart/2005/8/layout/lProcess2"/>
    <dgm:cxn modelId="{6BB6BFDA-7C76-4C39-825F-4B9BABFD5ED4}" srcId="{E0E3908A-D0F1-4C63-B3C8-B841ACB3718D}" destId="{BCFC0003-E524-4B40-8419-FCA436A3E8A3}" srcOrd="0" destOrd="0" parTransId="{4FE72ED4-93ED-429F-88C8-D7F2C0AD59A0}" sibTransId="{4DD94AED-D121-4C9B-A89D-332DD34ED9AF}"/>
    <dgm:cxn modelId="{FDB5FF42-80E1-4288-A622-C4F36FCF0E20}" srcId="{487BB751-EC7B-408F-991C-9FF7DC8CE77B}" destId="{D153F429-1ADD-4CCC-9EAA-D2C3E3963DE9}" srcOrd="1" destOrd="0" parTransId="{1D190BE3-4C86-45C2-9A58-78FD66FF161A}" sibTransId="{C0A83F93-FCEE-48AA-BBBE-DF99E892FD4C}"/>
    <dgm:cxn modelId="{68DD503A-1D7E-4342-A620-F6B933C3ACBA}" type="presOf" srcId="{82E1D1B6-FD4F-490D-8A3B-0DDC59024617}" destId="{6844DFDD-1024-4A0A-8ADE-3CFBFA7E751B}" srcOrd="0" destOrd="0" presId="urn:microsoft.com/office/officeart/2005/8/layout/lProcess2"/>
    <dgm:cxn modelId="{EAB3ED4E-B391-4B7E-8B62-44D111994B30}" type="presOf" srcId="{E0E3908A-D0F1-4C63-B3C8-B841ACB3718D}" destId="{DCDD788F-D14C-44F3-BF4C-1CAEE4F104F2}" srcOrd="0" destOrd="0" presId="urn:microsoft.com/office/officeart/2005/8/layout/lProcess2"/>
    <dgm:cxn modelId="{B50C730B-C890-498D-9661-356D163AE85D}" srcId="{487BB751-EC7B-408F-991C-9FF7DC8CE77B}" destId="{4DAA28A7-DFD9-44E8-B269-8922B718A02E}" srcOrd="4" destOrd="0" parTransId="{795DA982-5FE0-45A4-8856-73346640E8AF}" sibTransId="{D5CBA361-B37F-485F-AF65-D31466B61726}"/>
    <dgm:cxn modelId="{7E92A28F-36F0-456D-A087-9208D61BB76F}" type="presOf" srcId="{487BB751-EC7B-408F-991C-9FF7DC8CE77B}" destId="{C8E2D482-0C6A-4002-9EB7-69F1CC0C52AF}" srcOrd="1" destOrd="0" presId="urn:microsoft.com/office/officeart/2005/8/layout/lProcess2"/>
    <dgm:cxn modelId="{F89692FF-3966-4237-A957-638B9BB55652}" type="presOf" srcId="{487BB751-EC7B-408F-991C-9FF7DC8CE77B}" destId="{D93CEA46-6180-4197-9987-9BFB9D5BC5FF}" srcOrd="0" destOrd="0" presId="urn:microsoft.com/office/officeart/2005/8/layout/lProcess2"/>
    <dgm:cxn modelId="{84D366C6-EC40-4E57-AB2D-022AE0FA6FD0}" type="presOf" srcId="{4674125A-ABDD-4276-B5DC-B55486D02583}" destId="{A826AB5B-7C43-4B29-A562-6D978EFDDF84}" srcOrd="0" destOrd="0" presId="urn:microsoft.com/office/officeart/2005/8/layout/lProcess2"/>
    <dgm:cxn modelId="{9F176D3A-15F9-4270-B152-5A0A4A79FF1B}" srcId="{BCFC0003-E524-4B40-8419-FCA436A3E8A3}" destId="{F21FC157-646E-425B-83C6-F73276AE4782}" srcOrd="0" destOrd="0" parTransId="{EAF4B29D-4E1A-4080-AAC0-4318066F4FC3}" sibTransId="{AB3E1A02-9AA3-4DC4-84CD-11AB6FACC070}"/>
    <dgm:cxn modelId="{B65A0096-1DD2-434B-A3DE-B9925EA1FFD2}" srcId="{487BB751-EC7B-408F-991C-9FF7DC8CE77B}" destId="{DCA8E48C-C7FA-4245-927D-3078651AF7CA}" srcOrd="3" destOrd="0" parTransId="{BB3B36E8-301B-4309-AD96-26936B8736F0}" sibTransId="{6F94C38A-16EE-4251-995F-0FEAF12A3A5E}"/>
    <dgm:cxn modelId="{88BC941A-05AC-4C0A-9195-EC69D04A8E35}" type="presOf" srcId="{BCFC0003-E524-4B40-8419-FCA436A3E8A3}" destId="{6ED01876-5B2A-44F7-A40C-E07DF6DAF1DD}" srcOrd="1" destOrd="0" presId="urn:microsoft.com/office/officeart/2005/8/layout/lProcess2"/>
    <dgm:cxn modelId="{6A5BDD88-E8BC-42AB-99CD-98910B17C717}" type="presOf" srcId="{DCA8E48C-C7FA-4245-927D-3078651AF7CA}" destId="{2D6B6C29-8AE7-405E-BE52-3675380BF7A4}" srcOrd="0" destOrd="0" presId="urn:microsoft.com/office/officeart/2005/8/layout/lProcess2"/>
    <dgm:cxn modelId="{2D3CE449-EEB6-4395-954C-0D46F56C3D56}" type="presOf" srcId="{D153F429-1ADD-4CCC-9EAA-D2C3E3963DE9}" destId="{2BBBE769-5C70-4AD8-B0E1-F3B4FA54BEC6}" srcOrd="0" destOrd="0" presId="urn:microsoft.com/office/officeart/2005/8/layout/lProcess2"/>
    <dgm:cxn modelId="{9B985FD9-38D6-4EA5-8CC3-BED452E736FC}" type="presParOf" srcId="{DCDD788F-D14C-44F3-BF4C-1CAEE4F104F2}" destId="{357F041A-ED68-4A99-B7C0-511BF736DA5E}" srcOrd="0" destOrd="0" presId="urn:microsoft.com/office/officeart/2005/8/layout/lProcess2"/>
    <dgm:cxn modelId="{15DD9544-8670-4247-9D28-CD2A58DC07B2}" type="presParOf" srcId="{357F041A-ED68-4A99-B7C0-511BF736DA5E}" destId="{E520060B-F547-4092-8813-604EEB3A6722}" srcOrd="0" destOrd="0" presId="urn:microsoft.com/office/officeart/2005/8/layout/lProcess2"/>
    <dgm:cxn modelId="{26E3FF54-061F-4F84-B956-7A60438F96B8}" type="presParOf" srcId="{357F041A-ED68-4A99-B7C0-511BF736DA5E}" destId="{6ED01876-5B2A-44F7-A40C-E07DF6DAF1DD}" srcOrd="1" destOrd="0" presId="urn:microsoft.com/office/officeart/2005/8/layout/lProcess2"/>
    <dgm:cxn modelId="{32FD3D10-BFC7-49FA-823A-4C34E71A0775}" type="presParOf" srcId="{357F041A-ED68-4A99-B7C0-511BF736DA5E}" destId="{A99BBA6A-B271-4A7F-803D-8EC99AB421A3}" srcOrd="2" destOrd="0" presId="urn:microsoft.com/office/officeart/2005/8/layout/lProcess2"/>
    <dgm:cxn modelId="{856CE9DB-F606-4B39-9B59-EA86E7A8757E}" type="presParOf" srcId="{A99BBA6A-B271-4A7F-803D-8EC99AB421A3}" destId="{D3E5920C-63AB-4986-B8D7-CA2193E29086}" srcOrd="0" destOrd="0" presId="urn:microsoft.com/office/officeart/2005/8/layout/lProcess2"/>
    <dgm:cxn modelId="{EA5EEEC0-16AF-4DB1-A893-772A4E4EFF83}" type="presParOf" srcId="{D3E5920C-63AB-4986-B8D7-CA2193E29086}" destId="{19F9B53B-0245-41E4-A7B1-9BDA64F46DE6}" srcOrd="0" destOrd="0" presId="urn:microsoft.com/office/officeart/2005/8/layout/lProcess2"/>
    <dgm:cxn modelId="{F2544BD1-7D4F-4A89-863F-6191E8546D01}" type="presParOf" srcId="{D3E5920C-63AB-4986-B8D7-CA2193E29086}" destId="{A594C242-A92F-4E25-BB50-5A5ED84983EC}" srcOrd="1" destOrd="0" presId="urn:microsoft.com/office/officeart/2005/8/layout/lProcess2"/>
    <dgm:cxn modelId="{5C167C26-3694-45FE-878E-E1185E763CFD}" type="presParOf" srcId="{D3E5920C-63AB-4986-B8D7-CA2193E29086}" destId="{A826AB5B-7C43-4B29-A562-6D978EFDDF84}" srcOrd="2" destOrd="0" presId="urn:microsoft.com/office/officeart/2005/8/layout/lProcess2"/>
    <dgm:cxn modelId="{E9F00A7B-BEEA-44C2-B9F1-16D4293104D3}" type="presParOf" srcId="{DCDD788F-D14C-44F3-BF4C-1CAEE4F104F2}" destId="{982E3D97-BD06-4E4A-AD46-2B2ECC6E5FE1}" srcOrd="1" destOrd="0" presId="urn:microsoft.com/office/officeart/2005/8/layout/lProcess2"/>
    <dgm:cxn modelId="{4D8A5A59-82DE-4DB9-A04B-C4E8621DA729}" type="presParOf" srcId="{DCDD788F-D14C-44F3-BF4C-1CAEE4F104F2}" destId="{5BCEB442-7074-42D8-9C36-F5058CB8DCAE}" srcOrd="2" destOrd="0" presId="urn:microsoft.com/office/officeart/2005/8/layout/lProcess2"/>
    <dgm:cxn modelId="{D98B3D77-2CFB-4FE5-B15E-5CB2D3D4661A}" type="presParOf" srcId="{5BCEB442-7074-42D8-9C36-F5058CB8DCAE}" destId="{D93CEA46-6180-4197-9987-9BFB9D5BC5FF}" srcOrd="0" destOrd="0" presId="urn:microsoft.com/office/officeart/2005/8/layout/lProcess2"/>
    <dgm:cxn modelId="{89700759-B3B7-4EC4-9C11-D1F41E23BD7A}" type="presParOf" srcId="{5BCEB442-7074-42D8-9C36-F5058CB8DCAE}" destId="{C8E2D482-0C6A-4002-9EB7-69F1CC0C52AF}" srcOrd="1" destOrd="0" presId="urn:microsoft.com/office/officeart/2005/8/layout/lProcess2"/>
    <dgm:cxn modelId="{36A3B802-B34F-486A-BA3C-83765E109236}" type="presParOf" srcId="{5BCEB442-7074-42D8-9C36-F5058CB8DCAE}" destId="{9EAFA4ED-624A-40DE-ACB6-4840FE4F6F45}" srcOrd="2" destOrd="0" presId="urn:microsoft.com/office/officeart/2005/8/layout/lProcess2"/>
    <dgm:cxn modelId="{11D73699-7CE9-4CBB-B241-E53AB3903636}" type="presParOf" srcId="{9EAFA4ED-624A-40DE-ACB6-4840FE4F6F45}" destId="{5243F3E3-6043-4264-AA99-C3DECFDF05F6}" srcOrd="0" destOrd="0" presId="urn:microsoft.com/office/officeart/2005/8/layout/lProcess2"/>
    <dgm:cxn modelId="{045A2001-C32C-4EE0-8FE0-9B300E0AFB0E}" type="presParOf" srcId="{5243F3E3-6043-4264-AA99-C3DECFDF05F6}" destId="{C2069585-2B0F-4CF3-BD51-F4B64E7D68E9}" srcOrd="0" destOrd="0" presId="urn:microsoft.com/office/officeart/2005/8/layout/lProcess2"/>
    <dgm:cxn modelId="{D3EA3320-36E1-470C-8267-CCA9F061A235}" type="presParOf" srcId="{5243F3E3-6043-4264-AA99-C3DECFDF05F6}" destId="{2A65FE1E-7A34-4DF7-B516-F4E4186D6719}" srcOrd="1" destOrd="0" presId="urn:microsoft.com/office/officeart/2005/8/layout/lProcess2"/>
    <dgm:cxn modelId="{AA49F236-D1D7-44AB-80A5-DE5032B9A72A}" type="presParOf" srcId="{5243F3E3-6043-4264-AA99-C3DECFDF05F6}" destId="{2BBBE769-5C70-4AD8-B0E1-F3B4FA54BEC6}" srcOrd="2" destOrd="0" presId="urn:microsoft.com/office/officeart/2005/8/layout/lProcess2"/>
    <dgm:cxn modelId="{92B07373-797B-4319-8FA1-1A59F6A70EAD}" type="presParOf" srcId="{5243F3E3-6043-4264-AA99-C3DECFDF05F6}" destId="{FED8FAFD-6468-41EA-B8BF-F705205C5001}" srcOrd="3" destOrd="0" presId="urn:microsoft.com/office/officeart/2005/8/layout/lProcess2"/>
    <dgm:cxn modelId="{3402BD03-4A26-4B9C-B57A-03E56190C163}" type="presParOf" srcId="{5243F3E3-6043-4264-AA99-C3DECFDF05F6}" destId="{6844DFDD-1024-4A0A-8ADE-3CFBFA7E751B}" srcOrd="4" destOrd="0" presId="urn:microsoft.com/office/officeart/2005/8/layout/lProcess2"/>
    <dgm:cxn modelId="{8A40472C-C7E9-4D34-A7F5-23F0BD4E258B}" type="presParOf" srcId="{5243F3E3-6043-4264-AA99-C3DECFDF05F6}" destId="{7BB83A3D-52D5-40DF-9617-7BC9F243D1AD}" srcOrd="5" destOrd="0" presId="urn:microsoft.com/office/officeart/2005/8/layout/lProcess2"/>
    <dgm:cxn modelId="{28E81B90-0391-4F1E-8FE3-28CA7529B1BE}" type="presParOf" srcId="{5243F3E3-6043-4264-AA99-C3DECFDF05F6}" destId="{2D6B6C29-8AE7-405E-BE52-3675380BF7A4}" srcOrd="6" destOrd="0" presId="urn:microsoft.com/office/officeart/2005/8/layout/lProcess2"/>
    <dgm:cxn modelId="{FB0CFB2B-68DA-43D0-9075-25D1D5C0B91E}" type="presParOf" srcId="{5243F3E3-6043-4264-AA99-C3DECFDF05F6}" destId="{2B532C43-03B1-4CD5-833F-F8EBDCAE4F2D}" srcOrd="7" destOrd="0" presId="urn:microsoft.com/office/officeart/2005/8/layout/lProcess2"/>
    <dgm:cxn modelId="{F8713412-CDDF-4EFE-B636-4EA54C3920D9}" type="presParOf" srcId="{5243F3E3-6043-4264-AA99-C3DECFDF05F6}" destId="{AAE45AED-3211-4816-B904-8E3B3926A5AC}" srcOrd="8"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5F417D9-BF26-4564-963D-AF52C39E57B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3401B5E6-D560-4091-9F54-D5487DD7C115}">
      <dgm:prSet custT="1"/>
      <dgm:spPr>
        <a:solidFill>
          <a:srgbClr val="0070C0"/>
        </a:solidFill>
      </dgm:spPr>
      <dgm:t>
        <a:bodyPr/>
        <a:lstStyle/>
        <a:p>
          <a:pPr rtl="0"/>
          <a:r>
            <a:rPr lang="en-GB" sz="2800" dirty="0" smtClean="0"/>
            <a:t> We should maximise every opportunity to achieve this aim this includes the introduction of </a:t>
          </a:r>
          <a:r>
            <a:rPr lang="en-GB" sz="2800" dirty="0" err="1" smtClean="0"/>
            <a:t>OMiC</a:t>
          </a:r>
          <a:endParaRPr lang="en-GB" sz="2800" dirty="0"/>
        </a:p>
      </dgm:t>
    </dgm:pt>
    <dgm:pt modelId="{720F5219-2B9A-4558-A3B5-4DC99AF4BAB9}" type="parTrans" cxnId="{31311926-3360-48FE-94AC-E73692A1B081}">
      <dgm:prSet/>
      <dgm:spPr/>
      <dgm:t>
        <a:bodyPr/>
        <a:lstStyle/>
        <a:p>
          <a:endParaRPr lang="en-GB"/>
        </a:p>
      </dgm:t>
    </dgm:pt>
    <dgm:pt modelId="{A4B0E0CD-BC8C-4F6D-8E32-189D243E752A}" type="sibTrans" cxnId="{31311926-3360-48FE-94AC-E73692A1B081}">
      <dgm:prSet/>
      <dgm:spPr/>
      <dgm:t>
        <a:bodyPr/>
        <a:lstStyle/>
        <a:p>
          <a:endParaRPr lang="en-GB"/>
        </a:p>
      </dgm:t>
    </dgm:pt>
    <dgm:pt modelId="{A6E9F205-8BB6-4361-8EA9-18B03ADCD986}">
      <dgm:prSet custT="1"/>
      <dgm:spPr>
        <a:solidFill>
          <a:srgbClr val="0070C0"/>
        </a:solidFill>
      </dgm:spPr>
      <dgm:t>
        <a:bodyPr/>
        <a:lstStyle/>
        <a:p>
          <a:pPr rtl="0"/>
          <a:r>
            <a:rPr lang="en-GB" sz="2400" b="0" dirty="0" smtClean="0">
              <a:solidFill>
                <a:schemeClr val="bg1"/>
              </a:solidFill>
            </a:rPr>
            <a:t>The Introduction of </a:t>
          </a:r>
          <a:r>
            <a:rPr lang="en-GB" sz="2400" b="0" dirty="0" err="1" smtClean="0">
              <a:solidFill>
                <a:schemeClr val="bg1"/>
              </a:solidFill>
            </a:rPr>
            <a:t>OMiC</a:t>
          </a:r>
          <a:r>
            <a:rPr lang="en-GB" sz="2400" b="0" dirty="0" smtClean="0">
              <a:solidFill>
                <a:schemeClr val="bg1"/>
              </a:solidFill>
            </a:rPr>
            <a:t> and Key Workers presents an unprecedented opportunity to change the cultures of our prisons, improve our effectiveness, and change lives</a:t>
          </a:r>
          <a:endParaRPr lang="en-GB" sz="2400" b="0" dirty="0">
            <a:solidFill>
              <a:schemeClr val="bg1"/>
            </a:solidFill>
          </a:endParaRPr>
        </a:p>
      </dgm:t>
    </dgm:pt>
    <dgm:pt modelId="{8ACA9A42-2CDE-4055-9846-A8AB2F14A999}" type="sibTrans" cxnId="{B4CED2F7-41CE-45EB-AC49-A844B42EE68D}">
      <dgm:prSet/>
      <dgm:spPr/>
      <dgm:t>
        <a:bodyPr/>
        <a:lstStyle/>
        <a:p>
          <a:endParaRPr lang="en-GB"/>
        </a:p>
      </dgm:t>
    </dgm:pt>
    <dgm:pt modelId="{1B762D82-B738-4E88-BE1A-2F9AD24EEFFB}" type="parTrans" cxnId="{B4CED2F7-41CE-45EB-AC49-A844B42EE68D}">
      <dgm:prSet/>
      <dgm:spPr/>
      <dgm:t>
        <a:bodyPr/>
        <a:lstStyle/>
        <a:p>
          <a:endParaRPr lang="en-GB"/>
        </a:p>
      </dgm:t>
    </dgm:pt>
    <dgm:pt modelId="{02A41664-BE50-4E1D-AC1F-57DF66DB7A87}">
      <dgm:prSet custT="1"/>
      <dgm:spPr>
        <a:solidFill>
          <a:srgbClr val="0070C0"/>
        </a:solidFill>
      </dgm:spPr>
      <dgm:t>
        <a:bodyPr/>
        <a:lstStyle/>
        <a:p>
          <a:pPr rtl="0"/>
          <a:r>
            <a:rPr lang="en-GB" sz="2800" dirty="0" smtClean="0"/>
            <a:t>Rehabilitative cultures are </a:t>
          </a:r>
          <a:r>
            <a:rPr lang="en-GB" sz="3200" dirty="0" smtClean="0">
              <a:solidFill>
                <a:srgbClr val="FFC000"/>
              </a:solidFill>
            </a:rPr>
            <a:t>better for all those who live and work in prisons</a:t>
          </a:r>
          <a:endParaRPr lang="en-GB" sz="3200" dirty="0">
            <a:solidFill>
              <a:srgbClr val="FFC000"/>
            </a:solidFill>
          </a:endParaRPr>
        </a:p>
      </dgm:t>
    </dgm:pt>
    <dgm:pt modelId="{8ADACB4A-0436-4A78-8D31-E3B654A74EBB}" type="sibTrans" cxnId="{20524606-5EF5-4EBC-AC32-CA82F26DF727}">
      <dgm:prSet/>
      <dgm:spPr/>
      <dgm:t>
        <a:bodyPr/>
        <a:lstStyle/>
        <a:p>
          <a:endParaRPr lang="en-GB"/>
        </a:p>
      </dgm:t>
    </dgm:pt>
    <dgm:pt modelId="{942FD905-0E0B-425D-B4B2-D254747B34D0}" type="parTrans" cxnId="{20524606-5EF5-4EBC-AC32-CA82F26DF727}">
      <dgm:prSet/>
      <dgm:spPr/>
      <dgm:t>
        <a:bodyPr/>
        <a:lstStyle/>
        <a:p>
          <a:endParaRPr lang="en-GB"/>
        </a:p>
      </dgm:t>
    </dgm:pt>
    <dgm:pt modelId="{2863A467-59A2-4A06-945C-E17C9E3E7E60}" type="pres">
      <dgm:prSet presAssocID="{C5F417D9-BF26-4564-963D-AF52C39E57B8}" presName="linear" presStyleCnt="0">
        <dgm:presLayoutVars>
          <dgm:animLvl val="lvl"/>
          <dgm:resizeHandles val="exact"/>
        </dgm:presLayoutVars>
      </dgm:prSet>
      <dgm:spPr/>
      <dgm:t>
        <a:bodyPr/>
        <a:lstStyle/>
        <a:p>
          <a:endParaRPr lang="en-GB"/>
        </a:p>
      </dgm:t>
    </dgm:pt>
    <dgm:pt modelId="{AC6E1CB2-D5FC-401B-9784-3F7F1A31CB5B}" type="pres">
      <dgm:prSet presAssocID="{02A41664-BE50-4E1D-AC1F-57DF66DB7A87}" presName="parentText" presStyleLbl="node1" presStyleIdx="0" presStyleCnt="3" custScaleY="82408">
        <dgm:presLayoutVars>
          <dgm:chMax val="0"/>
          <dgm:bulletEnabled val="1"/>
        </dgm:presLayoutVars>
      </dgm:prSet>
      <dgm:spPr/>
      <dgm:t>
        <a:bodyPr/>
        <a:lstStyle/>
        <a:p>
          <a:endParaRPr lang="en-GB"/>
        </a:p>
      </dgm:t>
    </dgm:pt>
    <dgm:pt modelId="{782BD16D-09E6-4C87-A818-F3EBD2B0AFB8}" type="pres">
      <dgm:prSet presAssocID="{8ADACB4A-0436-4A78-8D31-E3B654A74EBB}" presName="spacer" presStyleCnt="0"/>
      <dgm:spPr/>
    </dgm:pt>
    <dgm:pt modelId="{721A0645-3FEB-445D-83C5-5EE8846FA852}" type="pres">
      <dgm:prSet presAssocID="{A6E9F205-8BB6-4361-8EA9-18B03ADCD986}" presName="parentText" presStyleLbl="node1" presStyleIdx="1" presStyleCnt="3" custScaleY="122153">
        <dgm:presLayoutVars>
          <dgm:chMax val="0"/>
          <dgm:bulletEnabled val="1"/>
        </dgm:presLayoutVars>
      </dgm:prSet>
      <dgm:spPr/>
      <dgm:t>
        <a:bodyPr/>
        <a:lstStyle/>
        <a:p>
          <a:endParaRPr lang="en-GB"/>
        </a:p>
      </dgm:t>
    </dgm:pt>
    <dgm:pt modelId="{2F7421E8-37F6-4685-A212-DCC5FAF6963B}" type="pres">
      <dgm:prSet presAssocID="{8ACA9A42-2CDE-4055-9846-A8AB2F14A999}" presName="spacer" presStyleCnt="0"/>
      <dgm:spPr/>
    </dgm:pt>
    <dgm:pt modelId="{D1414C38-2988-437A-AF27-80AF1B9F9172}" type="pres">
      <dgm:prSet presAssocID="{3401B5E6-D560-4091-9F54-D5487DD7C115}" presName="parentText" presStyleLbl="node1" presStyleIdx="2" presStyleCnt="3" custLinFactNeighborY="-21865">
        <dgm:presLayoutVars>
          <dgm:chMax val="0"/>
          <dgm:bulletEnabled val="1"/>
        </dgm:presLayoutVars>
      </dgm:prSet>
      <dgm:spPr/>
      <dgm:t>
        <a:bodyPr/>
        <a:lstStyle/>
        <a:p>
          <a:endParaRPr lang="en-GB"/>
        </a:p>
      </dgm:t>
    </dgm:pt>
  </dgm:ptLst>
  <dgm:cxnLst>
    <dgm:cxn modelId="{31311926-3360-48FE-94AC-E73692A1B081}" srcId="{C5F417D9-BF26-4564-963D-AF52C39E57B8}" destId="{3401B5E6-D560-4091-9F54-D5487DD7C115}" srcOrd="2" destOrd="0" parTransId="{720F5219-2B9A-4558-A3B5-4DC99AF4BAB9}" sibTransId="{A4B0E0CD-BC8C-4F6D-8E32-189D243E752A}"/>
    <dgm:cxn modelId="{B4CED2F7-41CE-45EB-AC49-A844B42EE68D}" srcId="{C5F417D9-BF26-4564-963D-AF52C39E57B8}" destId="{A6E9F205-8BB6-4361-8EA9-18B03ADCD986}" srcOrd="1" destOrd="0" parTransId="{1B762D82-B738-4E88-BE1A-2F9AD24EEFFB}" sibTransId="{8ACA9A42-2CDE-4055-9846-A8AB2F14A999}"/>
    <dgm:cxn modelId="{0CAFAEB1-67B2-48AA-8B65-D49B72F98424}" type="presOf" srcId="{A6E9F205-8BB6-4361-8EA9-18B03ADCD986}" destId="{721A0645-3FEB-445D-83C5-5EE8846FA852}" srcOrd="0" destOrd="0" presId="urn:microsoft.com/office/officeart/2005/8/layout/vList2"/>
    <dgm:cxn modelId="{54AC7526-7B03-4033-B1C6-9005DC1BE418}" type="presOf" srcId="{C5F417D9-BF26-4564-963D-AF52C39E57B8}" destId="{2863A467-59A2-4A06-945C-E17C9E3E7E60}" srcOrd="0" destOrd="0" presId="urn:microsoft.com/office/officeart/2005/8/layout/vList2"/>
    <dgm:cxn modelId="{0B485876-8589-4391-AF16-75E585E52D2D}" type="presOf" srcId="{3401B5E6-D560-4091-9F54-D5487DD7C115}" destId="{D1414C38-2988-437A-AF27-80AF1B9F9172}" srcOrd="0" destOrd="0" presId="urn:microsoft.com/office/officeart/2005/8/layout/vList2"/>
    <dgm:cxn modelId="{D3FA2007-83BF-45F0-B267-7B5B8D1BAAAD}" type="presOf" srcId="{02A41664-BE50-4E1D-AC1F-57DF66DB7A87}" destId="{AC6E1CB2-D5FC-401B-9784-3F7F1A31CB5B}" srcOrd="0" destOrd="0" presId="urn:microsoft.com/office/officeart/2005/8/layout/vList2"/>
    <dgm:cxn modelId="{20524606-5EF5-4EBC-AC32-CA82F26DF727}" srcId="{C5F417D9-BF26-4564-963D-AF52C39E57B8}" destId="{02A41664-BE50-4E1D-AC1F-57DF66DB7A87}" srcOrd="0" destOrd="0" parTransId="{942FD905-0E0B-425D-B4B2-D254747B34D0}" sibTransId="{8ADACB4A-0436-4A78-8D31-E3B654A74EBB}"/>
    <dgm:cxn modelId="{F477B4CF-6BE8-496B-AB0F-C606C838AD21}" type="presParOf" srcId="{2863A467-59A2-4A06-945C-E17C9E3E7E60}" destId="{AC6E1CB2-D5FC-401B-9784-3F7F1A31CB5B}" srcOrd="0" destOrd="0" presId="urn:microsoft.com/office/officeart/2005/8/layout/vList2"/>
    <dgm:cxn modelId="{C5662A2D-67A5-4B18-9292-2E65F08358E3}" type="presParOf" srcId="{2863A467-59A2-4A06-945C-E17C9E3E7E60}" destId="{782BD16D-09E6-4C87-A818-F3EBD2B0AFB8}" srcOrd="1" destOrd="0" presId="urn:microsoft.com/office/officeart/2005/8/layout/vList2"/>
    <dgm:cxn modelId="{729FF97E-5D11-4CDE-86D8-C5AEB5535E21}" type="presParOf" srcId="{2863A467-59A2-4A06-945C-E17C9E3E7E60}" destId="{721A0645-3FEB-445D-83C5-5EE8846FA852}" srcOrd="2" destOrd="0" presId="urn:microsoft.com/office/officeart/2005/8/layout/vList2"/>
    <dgm:cxn modelId="{FB83382F-BF64-4DB7-93A8-037267303FBF}" type="presParOf" srcId="{2863A467-59A2-4A06-945C-E17C9E3E7E60}" destId="{2F7421E8-37F6-4685-A212-DCC5FAF6963B}" srcOrd="3" destOrd="0" presId="urn:microsoft.com/office/officeart/2005/8/layout/vList2"/>
    <dgm:cxn modelId="{C118D5CA-7D6E-48DE-8C03-23E5A6633466}" type="presParOf" srcId="{2863A467-59A2-4A06-945C-E17C9E3E7E60}" destId="{D1414C38-2988-437A-AF27-80AF1B9F9172}"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CA6798-D47D-4207-883F-8DD0F6BACC17}">
      <dsp:nvSpPr>
        <dsp:cNvPr id="0" name=""/>
        <dsp:cNvSpPr/>
      </dsp:nvSpPr>
      <dsp:spPr>
        <a:xfrm>
          <a:off x="91093" y="359947"/>
          <a:ext cx="1850119" cy="1110071"/>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ctr" defTabSz="800100">
            <a:lnSpc>
              <a:spcPct val="90000"/>
            </a:lnSpc>
            <a:spcBef>
              <a:spcPct val="0"/>
            </a:spcBef>
            <a:spcAft>
              <a:spcPct val="35000"/>
            </a:spcAft>
          </a:pPr>
          <a:r>
            <a:rPr lang="en-GB" sz="1800" b="1" kern="1200" dirty="0" smtClean="0"/>
            <a:t>VOICE</a:t>
          </a:r>
        </a:p>
        <a:p>
          <a:pPr lvl="0" algn="ctr" defTabSz="800100">
            <a:lnSpc>
              <a:spcPct val="90000"/>
            </a:lnSpc>
            <a:spcBef>
              <a:spcPct val="0"/>
            </a:spcBef>
            <a:spcAft>
              <a:spcPct val="35000"/>
            </a:spcAft>
          </a:pPr>
          <a:r>
            <a:rPr lang="en-GB" sz="1100" kern="1200" dirty="0" smtClean="0"/>
            <a:t>Being able to tell their side of the story and this being  sincerely considered by the authority figure</a:t>
          </a:r>
          <a:endParaRPr lang="en-GB" sz="1100" kern="1200" dirty="0"/>
        </a:p>
      </dsp:txBody>
      <dsp:txXfrm>
        <a:off x="91093" y="359947"/>
        <a:ext cx="1850119" cy="1110071"/>
      </dsp:txXfrm>
    </dsp:sp>
    <dsp:sp modelId="{CE9BD816-46E5-4814-B121-1ECB42B91521}">
      <dsp:nvSpPr>
        <dsp:cNvPr id="0" name=""/>
        <dsp:cNvSpPr/>
      </dsp:nvSpPr>
      <dsp:spPr>
        <a:xfrm>
          <a:off x="1977937" y="359947"/>
          <a:ext cx="1850119" cy="1110071"/>
        </a:xfrm>
        <a:prstGeom prst="rect">
          <a:avLst/>
        </a:prstGeom>
        <a:gradFill rotWithShape="0">
          <a:gsLst>
            <a:gs pos="0">
              <a:schemeClr val="accent4">
                <a:hueOff val="-4340"/>
                <a:satOff val="-9346"/>
                <a:lumOff val="12288"/>
                <a:alphaOff val="0"/>
                <a:lumMod val="110000"/>
                <a:satMod val="105000"/>
                <a:tint val="67000"/>
              </a:schemeClr>
            </a:gs>
            <a:gs pos="50000">
              <a:schemeClr val="accent4">
                <a:hueOff val="-4340"/>
                <a:satOff val="-9346"/>
                <a:lumOff val="12288"/>
                <a:alphaOff val="0"/>
                <a:lumMod val="105000"/>
                <a:satMod val="103000"/>
                <a:tint val="73000"/>
              </a:schemeClr>
            </a:gs>
            <a:gs pos="100000">
              <a:schemeClr val="accent4">
                <a:hueOff val="-4340"/>
                <a:satOff val="-9346"/>
                <a:lumOff val="1228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ctr" defTabSz="800100">
            <a:lnSpc>
              <a:spcPct val="90000"/>
            </a:lnSpc>
            <a:spcBef>
              <a:spcPct val="0"/>
            </a:spcBef>
            <a:spcAft>
              <a:spcPct val="35000"/>
            </a:spcAft>
          </a:pPr>
          <a:r>
            <a:rPr lang="en-GB" sz="1800" b="1" kern="1200" dirty="0" smtClean="0"/>
            <a:t>NEUTRALITY</a:t>
          </a:r>
        </a:p>
        <a:p>
          <a:pPr lvl="0" algn="ctr" defTabSz="800100">
            <a:lnSpc>
              <a:spcPct val="90000"/>
            </a:lnSpc>
            <a:spcBef>
              <a:spcPct val="0"/>
            </a:spcBef>
            <a:spcAft>
              <a:spcPct val="35000"/>
            </a:spcAft>
          </a:pPr>
          <a:r>
            <a:rPr lang="en-GB" sz="1100" kern="1200" dirty="0" smtClean="0"/>
            <a:t>Transparent and open use of rules, neutral and principled decision making</a:t>
          </a:r>
          <a:endParaRPr lang="en-GB" sz="1100" kern="1200" dirty="0"/>
        </a:p>
      </dsp:txBody>
      <dsp:txXfrm>
        <a:off x="1977937" y="359947"/>
        <a:ext cx="1850119" cy="1110071"/>
      </dsp:txXfrm>
    </dsp:sp>
    <dsp:sp modelId="{C62A6729-6932-4EDD-BC2F-AEFDF105C840}">
      <dsp:nvSpPr>
        <dsp:cNvPr id="0" name=""/>
        <dsp:cNvSpPr/>
      </dsp:nvSpPr>
      <dsp:spPr>
        <a:xfrm>
          <a:off x="78900" y="1527694"/>
          <a:ext cx="1850119" cy="1110071"/>
        </a:xfrm>
        <a:prstGeom prst="rect">
          <a:avLst/>
        </a:prstGeom>
        <a:gradFill rotWithShape="0">
          <a:gsLst>
            <a:gs pos="0">
              <a:schemeClr val="accent4">
                <a:hueOff val="-8679"/>
                <a:satOff val="-18691"/>
                <a:lumOff val="24575"/>
                <a:alphaOff val="0"/>
                <a:lumMod val="110000"/>
                <a:satMod val="105000"/>
                <a:tint val="67000"/>
              </a:schemeClr>
            </a:gs>
            <a:gs pos="50000">
              <a:schemeClr val="accent4">
                <a:hueOff val="-8679"/>
                <a:satOff val="-18691"/>
                <a:lumOff val="24575"/>
                <a:alphaOff val="0"/>
                <a:lumMod val="105000"/>
                <a:satMod val="103000"/>
                <a:tint val="73000"/>
              </a:schemeClr>
            </a:gs>
            <a:gs pos="100000">
              <a:schemeClr val="accent4">
                <a:hueOff val="-8679"/>
                <a:satOff val="-18691"/>
                <a:lumOff val="2457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ctr" defTabSz="800100">
            <a:lnSpc>
              <a:spcPct val="90000"/>
            </a:lnSpc>
            <a:spcBef>
              <a:spcPct val="0"/>
            </a:spcBef>
            <a:spcAft>
              <a:spcPct val="35000"/>
            </a:spcAft>
          </a:pPr>
          <a:r>
            <a:rPr lang="en-GB" sz="1800" b="1" kern="1200" dirty="0" smtClean="0"/>
            <a:t>RESPECT</a:t>
          </a:r>
        </a:p>
        <a:p>
          <a:pPr lvl="0" algn="ctr" defTabSz="800100">
            <a:lnSpc>
              <a:spcPct val="90000"/>
            </a:lnSpc>
            <a:spcBef>
              <a:spcPct val="0"/>
            </a:spcBef>
            <a:spcAft>
              <a:spcPct val="35000"/>
            </a:spcAft>
          </a:pPr>
          <a:r>
            <a:rPr lang="en-GB" sz="1100" kern="1200" dirty="0" smtClean="0"/>
            <a:t>Taking issues seriously, being courteous and polite, respecting rights and being respectful in treatment</a:t>
          </a:r>
          <a:endParaRPr lang="en-GB" sz="1100" kern="1200" dirty="0"/>
        </a:p>
      </dsp:txBody>
      <dsp:txXfrm>
        <a:off x="78900" y="1527694"/>
        <a:ext cx="1850119" cy="1110071"/>
      </dsp:txXfrm>
    </dsp:sp>
    <dsp:sp modelId="{CB28A36B-D87D-4D78-8668-8494C5362164}">
      <dsp:nvSpPr>
        <dsp:cNvPr id="0" name=""/>
        <dsp:cNvSpPr/>
      </dsp:nvSpPr>
      <dsp:spPr>
        <a:xfrm>
          <a:off x="1994422" y="1527694"/>
          <a:ext cx="1850119" cy="1110071"/>
        </a:xfrm>
        <a:prstGeom prst="rect">
          <a:avLst/>
        </a:prstGeom>
        <a:gradFill rotWithShape="0">
          <a:gsLst>
            <a:gs pos="0">
              <a:schemeClr val="accent4">
                <a:hueOff val="-13019"/>
                <a:satOff val="-28037"/>
                <a:lumOff val="36863"/>
                <a:alphaOff val="0"/>
                <a:lumMod val="110000"/>
                <a:satMod val="105000"/>
                <a:tint val="67000"/>
              </a:schemeClr>
            </a:gs>
            <a:gs pos="50000">
              <a:schemeClr val="accent4">
                <a:hueOff val="-13019"/>
                <a:satOff val="-28037"/>
                <a:lumOff val="36863"/>
                <a:alphaOff val="0"/>
                <a:lumMod val="105000"/>
                <a:satMod val="103000"/>
                <a:tint val="73000"/>
              </a:schemeClr>
            </a:gs>
            <a:gs pos="100000">
              <a:schemeClr val="accent4">
                <a:hueOff val="-13019"/>
                <a:satOff val="-28037"/>
                <a:lumOff val="3686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ctr" defTabSz="800100">
            <a:lnSpc>
              <a:spcPct val="90000"/>
            </a:lnSpc>
            <a:spcBef>
              <a:spcPct val="0"/>
            </a:spcBef>
            <a:spcAft>
              <a:spcPct val="35000"/>
            </a:spcAft>
          </a:pPr>
          <a:r>
            <a:rPr lang="en-GB" sz="1800" b="1" kern="1200" dirty="0" smtClean="0"/>
            <a:t>TRUST</a:t>
          </a:r>
        </a:p>
        <a:p>
          <a:pPr lvl="0" algn="ctr" defTabSz="800100">
            <a:lnSpc>
              <a:spcPct val="90000"/>
            </a:lnSpc>
            <a:spcBef>
              <a:spcPct val="0"/>
            </a:spcBef>
            <a:spcAft>
              <a:spcPct val="35000"/>
            </a:spcAft>
          </a:pPr>
          <a:r>
            <a:rPr lang="en-GB" sz="1100" kern="1200" dirty="0" smtClean="0"/>
            <a:t>Sincere, caring, open, honest, considering views, doing what is right for everyone, lack of prejudice</a:t>
          </a:r>
          <a:endParaRPr lang="en-GB" sz="1100" kern="1200" dirty="0"/>
        </a:p>
      </dsp:txBody>
      <dsp:txXfrm>
        <a:off x="1994422" y="1527694"/>
        <a:ext cx="1850119" cy="11100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95A0A3-9BE9-4EAE-9ABF-1414C0856E96}">
      <dsp:nvSpPr>
        <dsp:cNvPr id="0" name=""/>
        <dsp:cNvSpPr/>
      </dsp:nvSpPr>
      <dsp:spPr>
        <a:xfrm>
          <a:off x="0" y="591343"/>
          <a:ext cx="2571749" cy="1543050"/>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GB" sz="3200" kern="1200" dirty="0" smtClean="0">
              <a:solidFill>
                <a:srgbClr val="FFC000"/>
              </a:solidFill>
            </a:rPr>
            <a:t>Criminal attitudes</a:t>
          </a:r>
          <a:endParaRPr lang="en-GB" sz="3200" kern="1200" dirty="0">
            <a:solidFill>
              <a:srgbClr val="FFC000"/>
            </a:solidFill>
          </a:endParaRPr>
        </a:p>
      </dsp:txBody>
      <dsp:txXfrm>
        <a:off x="0" y="591343"/>
        <a:ext cx="2571749" cy="1543050"/>
      </dsp:txXfrm>
    </dsp:sp>
    <dsp:sp modelId="{642EC7A3-86C4-45C9-9799-BEE865F5706E}">
      <dsp:nvSpPr>
        <dsp:cNvPr id="0" name=""/>
        <dsp:cNvSpPr/>
      </dsp:nvSpPr>
      <dsp:spPr>
        <a:xfrm>
          <a:off x="2828925" y="591343"/>
          <a:ext cx="2571749" cy="1543050"/>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GB" sz="3200" kern="1200" dirty="0" smtClean="0">
              <a:solidFill>
                <a:srgbClr val="FFC000"/>
              </a:solidFill>
            </a:rPr>
            <a:t>Impulsivity</a:t>
          </a:r>
          <a:endParaRPr lang="en-GB" sz="3200" kern="1200" dirty="0">
            <a:solidFill>
              <a:srgbClr val="FFC000"/>
            </a:solidFill>
          </a:endParaRPr>
        </a:p>
      </dsp:txBody>
      <dsp:txXfrm>
        <a:off x="2828925" y="591343"/>
        <a:ext cx="2571749" cy="1543050"/>
      </dsp:txXfrm>
    </dsp:sp>
    <dsp:sp modelId="{5FD3A72E-AE07-4EA4-868F-FAAC41882905}">
      <dsp:nvSpPr>
        <dsp:cNvPr id="0" name=""/>
        <dsp:cNvSpPr/>
      </dsp:nvSpPr>
      <dsp:spPr>
        <a:xfrm>
          <a:off x="5657849" y="591343"/>
          <a:ext cx="2571749" cy="1543050"/>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GB" sz="3200" kern="1200" dirty="0" smtClean="0">
              <a:solidFill>
                <a:srgbClr val="FFC000"/>
              </a:solidFill>
            </a:rPr>
            <a:t>Problem solving</a:t>
          </a:r>
          <a:endParaRPr lang="en-GB" sz="3200" kern="1200" dirty="0">
            <a:solidFill>
              <a:srgbClr val="FFC000"/>
            </a:solidFill>
          </a:endParaRPr>
        </a:p>
      </dsp:txBody>
      <dsp:txXfrm>
        <a:off x="5657849" y="591343"/>
        <a:ext cx="2571749" cy="1543050"/>
      </dsp:txXfrm>
    </dsp:sp>
    <dsp:sp modelId="{4A622252-0BC0-41A4-A1AA-C51F27DC5C40}">
      <dsp:nvSpPr>
        <dsp:cNvPr id="0" name=""/>
        <dsp:cNvSpPr/>
      </dsp:nvSpPr>
      <dsp:spPr>
        <a:xfrm>
          <a:off x="0" y="2391569"/>
          <a:ext cx="2571749" cy="1543050"/>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GB" sz="3200" kern="1200" dirty="0" smtClean="0">
              <a:solidFill>
                <a:srgbClr val="FFC000"/>
              </a:solidFill>
            </a:rPr>
            <a:t>Perspective taking</a:t>
          </a:r>
          <a:endParaRPr lang="en-GB" sz="3200" kern="1200" dirty="0">
            <a:solidFill>
              <a:srgbClr val="FFC000"/>
            </a:solidFill>
          </a:endParaRPr>
        </a:p>
      </dsp:txBody>
      <dsp:txXfrm>
        <a:off x="0" y="2391569"/>
        <a:ext cx="2571749" cy="1543050"/>
      </dsp:txXfrm>
    </dsp:sp>
    <dsp:sp modelId="{75E7771C-4FAF-4011-A3E2-74337EFB3DA0}">
      <dsp:nvSpPr>
        <dsp:cNvPr id="0" name=""/>
        <dsp:cNvSpPr/>
      </dsp:nvSpPr>
      <dsp:spPr>
        <a:xfrm>
          <a:off x="2828925" y="2391569"/>
          <a:ext cx="2571749" cy="1543050"/>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GB" sz="3200" kern="1200" dirty="0" smtClean="0">
              <a:solidFill>
                <a:srgbClr val="FFC000"/>
              </a:solidFill>
            </a:rPr>
            <a:t>Looking to the future</a:t>
          </a:r>
          <a:endParaRPr lang="en-GB" sz="3200" kern="1200" dirty="0">
            <a:solidFill>
              <a:srgbClr val="FFC000"/>
            </a:solidFill>
          </a:endParaRPr>
        </a:p>
      </dsp:txBody>
      <dsp:txXfrm>
        <a:off x="2828925" y="2391569"/>
        <a:ext cx="2571749" cy="1543050"/>
      </dsp:txXfrm>
    </dsp:sp>
    <dsp:sp modelId="{E38BD482-764B-407E-80C8-E12925D99B4C}">
      <dsp:nvSpPr>
        <dsp:cNvPr id="0" name=""/>
        <dsp:cNvSpPr/>
      </dsp:nvSpPr>
      <dsp:spPr>
        <a:xfrm>
          <a:off x="5657849" y="2391569"/>
          <a:ext cx="2571749" cy="1543050"/>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GB" sz="3200" kern="1200" dirty="0" smtClean="0">
              <a:solidFill>
                <a:srgbClr val="FFC000"/>
              </a:solidFill>
            </a:rPr>
            <a:t>Setting and achieving goals</a:t>
          </a:r>
          <a:endParaRPr lang="en-GB" sz="3200" kern="1200" dirty="0">
            <a:solidFill>
              <a:srgbClr val="FFC000"/>
            </a:solidFill>
          </a:endParaRPr>
        </a:p>
      </dsp:txBody>
      <dsp:txXfrm>
        <a:off x="5657849" y="2391569"/>
        <a:ext cx="2571749" cy="15430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20060B-F547-4092-8813-604EEB3A6722}">
      <dsp:nvSpPr>
        <dsp:cNvPr id="0" name=""/>
        <dsp:cNvSpPr/>
      </dsp:nvSpPr>
      <dsp:spPr>
        <a:xfrm>
          <a:off x="0" y="0"/>
          <a:ext cx="3718397" cy="4686465"/>
        </a:xfrm>
        <a:prstGeom prst="roundRect">
          <a:avLst>
            <a:gd name="adj" fmla="val 10000"/>
          </a:avLst>
        </a:prstGeom>
        <a:solidFill>
          <a:srgbClr val="0070C0"/>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GB" sz="3600" kern="1200" dirty="0" smtClean="0">
              <a:solidFill>
                <a:srgbClr val="FFC000"/>
              </a:solidFill>
            </a:rPr>
            <a:t>Attitudes</a:t>
          </a:r>
          <a:endParaRPr lang="en-GB" sz="3600" kern="1200" dirty="0">
            <a:solidFill>
              <a:srgbClr val="FFC000"/>
            </a:solidFill>
          </a:endParaRPr>
        </a:p>
      </dsp:txBody>
      <dsp:txXfrm>
        <a:off x="0" y="0"/>
        <a:ext cx="3718397" cy="1405939"/>
      </dsp:txXfrm>
    </dsp:sp>
    <dsp:sp modelId="{19F9B53B-0245-41E4-A7B1-9BDA64F46DE6}">
      <dsp:nvSpPr>
        <dsp:cNvPr id="0" name=""/>
        <dsp:cNvSpPr/>
      </dsp:nvSpPr>
      <dsp:spPr>
        <a:xfrm>
          <a:off x="375705" y="1407312"/>
          <a:ext cx="2974718" cy="1413033"/>
        </a:xfrm>
        <a:prstGeom prst="roundRect">
          <a:avLst>
            <a:gd name="adj" fmla="val 10000"/>
          </a:avLst>
        </a:prstGeom>
        <a:solidFill>
          <a:schemeClr val="accent5">
            <a:lumMod val="20000"/>
            <a:lumOff val="80000"/>
          </a:schemeClr>
        </a:solidFill>
        <a:ln w="12700" cap="flat" cmpd="sng" algn="ctr">
          <a:solidFill>
            <a:schemeClr val="accent5">
              <a:lumMod val="20000"/>
              <a:lumOff val="8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en-GB" sz="2400" kern="1200" dirty="0" smtClean="0">
              <a:solidFill>
                <a:srgbClr val="0070C0"/>
              </a:solidFill>
            </a:rPr>
            <a:t>Low </a:t>
          </a:r>
          <a:r>
            <a:rPr lang="en-GB" sz="2400" kern="1200" dirty="0" err="1" smtClean="0">
              <a:solidFill>
                <a:srgbClr val="0070C0"/>
              </a:solidFill>
            </a:rPr>
            <a:t>punitiveness</a:t>
          </a:r>
          <a:endParaRPr lang="en-GB" sz="2400" kern="1200" dirty="0">
            <a:solidFill>
              <a:srgbClr val="0070C0"/>
            </a:solidFill>
          </a:endParaRPr>
        </a:p>
      </dsp:txBody>
      <dsp:txXfrm>
        <a:off x="417091" y="1448698"/>
        <a:ext cx="2891946" cy="1330261"/>
      </dsp:txXfrm>
    </dsp:sp>
    <dsp:sp modelId="{A826AB5B-7C43-4B29-A562-6D978EFDDF84}">
      <dsp:nvSpPr>
        <dsp:cNvPr id="0" name=""/>
        <dsp:cNvSpPr/>
      </dsp:nvSpPr>
      <dsp:spPr>
        <a:xfrm>
          <a:off x="375705" y="3037735"/>
          <a:ext cx="2974718" cy="1413033"/>
        </a:xfrm>
        <a:prstGeom prst="roundRect">
          <a:avLst>
            <a:gd name="adj" fmla="val 10000"/>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en-GB" sz="2400" kern="1200" dirty="0" smtClean="0">
              <a:solidFill>
                <a:srgbClr val="0070C0"/>
              </a:solidFill>
            </a:rPr>
            <a:t>High </a:t>
          </a:r>
          <a:r>
            <a:rPr lang="en-GB" sz="2400" kern="1200" dirty="0" err="1" smtClean="0">
              <a:solidFill>
                <a:srgbClr val="0070C0"/>
              </a:solidFill>
            </a:rPr>
            <a:t>Redeemability</a:t>
          </a:r>
          <a:endParaRPr lang="en-GB" sz="2400" kern="1200" dirty="0">
            <a:solidFill>
              <a:srgbClr val="0070C0"/>
            </a:solidFill>
          </a:endParaRPr>
        </a:p>
      </dsp:txBody>
      <dsp:txXfrm>
        <a:off x="417091" y="3079121"/>
        <a:ext cx="2891946" cy="1330261"/>
      </dsp:txXfrm>
    </dsp:sp>
    <dsp:sp modelId="{D93CEA46-6180-4197-9987-9BFB9D5BC5FF}">
      <dsp:nvSpPr>
        <dsp:cNvPr id="0" name=""/>
        <dsp:cNvSpPr/>
      </dsp:nvSpPr>
      <dsp:spPr>
        <a:xfrm>
          <a:off x="4001142" y="0"/>
          <a:ext cx="3718397" cy="4686465"/>
        </a:xfrm>
        <a:prstGeom prst="roundRect">
          <a:avLst>
            <a:gd name="adj" fmla="val 10000"/>
          </a:avLst>
        </a:prstGeom>
        <a:solidFill>
          <a:srgbClr val="0070C0"/>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GB" sz="3600" kern="1200" dirty="0" smtClean="0">
              <a:solidFill>
                <a:srgbClr val="FFC000"/>
              </a:solidFill>
            </a:rPr>
            <a:t>Skills</a:t>
          </a:r>
          <a:endParaRPr lang="en-GB" sz="3600" kern="1200" dirty="0">
            <a:solidFill>
              <a:srgbClr val="FFC000"/>
            </a:solidFill>
          </a:endParaRPr>
        </a:p>
      </dsp:txBody>
      <dsp:txXfrm>
        <a:off x="4001142" y="0"/>
        <a:ext cx="3718397" cy="1405939"/>
      </dsp:txXfrm>
    </dsp:sp>
    <dsp:sp modelId="{C2069585-2B0F-4CF3-BD51-F4B64E7D68E9}">
      <dsp:nvSpPr>
        <dsp:cNvPr id="0" name=""/>
        <dsp:cNvSpPr/>
      </dsp:nvSpPr>
      <dsp:spPr>
        <a:xfrm>
          <a:off x="4372982" y="1131669"/>
          <a:ext cx="2974718" cy="496049"/>
        </a:xfrm>
        <a:prstGeom prst="roundRect">
          <a:avLst>
            <a:gd name="adj" fmla="val 10000"/>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en-GB" sz="2400" kern="1200" dirty="0" smtClean="0">
              <a:solidFill>
                <a:srgbClr val="0070C0"/>
              </a:solidFill>
            </a:rPr>
            <a:t>Motivational</a:t>
          </a:r>
          <a:endParaRPr lang="en-GB" sz="2400" kern="1200" dirty="0">
            <a:solidFill>
              <a:srgbClr val="0070C0"/>
            </a:solidFill>
          </a:endParaRPr>
        </a:p>
      </dsp:txBody>
      <dsp:txXfrm>
        <a:off x="4387511" y="1146198"/>
        <a:ext cx="2945660" cy="466991"/>
      </dsp:txXfrm>
    </dsp:sp>
    <dsp:sp modelId="{2BBBE769-5C70-4AD8-B0E1-F3B4FA54BEC6}">
      <dsp:nvSpPr>
        <dsp:cNvPr id="0" name=""/>
        <dsp:cNvSpPr/>
      </dsp:nvSpPr>
      <dsp:spPr>
        <a:xfrm>
          <a:off x="4359983" y="1730284"/>
          <a:ext cx="2974718" cy="496049"/>
        </a:xfrm>
        <a:prstGeom prst="roundRect">
          <a:avLst>
            <a:gd name="adj" fmla="val 10000"/>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en-GB" sz="2400" kern="1200" dirty="0" smtClean="0">
              <a:solidFill>
                <a:srgbClr val="0070C0"/>
              </a:solidFill>
            </a:rPr>
            <a:t>Giving hope</a:t>
          </a:r>
          <a:endParaRPr lang="en-GB" sz="2400" kern="1200" dirty="0">
            <a:solidFill>
              <a:srgbClr val="0070C0"/>
            </a:solidFill>
          </a:endParaRPr>
        </a:p>
      </dsp:txBody>
      <dsp:txXfrm>
        <a:off x="4374512" y="1744813"/>
        <a:ext cx="2945660" cy="466991"/>
      </dsp:txXfrm>
    </dsp:sp>
    <dsp:sp modelId="{6844DFDD-1024-4A0A-8ADE-3CFBFA7E751B}">
      <dsp:nvSpPr>
        <dsp:cNvPr id="0" name=""/>
        <dsp:cNvSpPr/>
      </dsp:nvSpPr>
      <dsp:spPr>
        <a:xfrm>
          <a:off x="4372982" y="2355155"/>
          <a:ext cx="2974718" cy="496049"/>
        </a:xfrm>
        <a:prstGeom prst="roundRect">
          <a:avLst>
            <a:gd name="adj" fmla="val 10000"/>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en-GB" sz="2400" kern="1200" dirty="0" smtClean="0">
              <a:solidFill>
                <a:srgbClr val="0070C0"/>
              </a:solidFill>
            </a:rPr>
            <a:t>Reinforcement</a:t>
          </a:r>
          <a:endParaRPr lang="en-GB" sz="2400" kern="1200" dirty="0">
            <a:solidFill>
              <a:srgbClr val="0070C0"/>
            </a:solidFill>
          </a:endParaRPr>
        </a:p>
      </dsp:txBody>
      <dsp:txXfrm>
        <a:off x="4387511" y="2369684"/>
        <a:ext cx="2945660" cy="466991"/>
      </dsp:txXfrm>
    </dsp:sp>
    <dsp:sp modelId="{2D6B6C29-8AE7-405E-BE52-3675380BF7A4}">
      <dsp:nvSpPr>
        <dsp:cNvPr id="0" name=""/>
        <dsp:cNvSpPr/>
      </dsp:nvSpPr>
      <dsp:spPr>
        <a:xfrm>
          <a:off x="4359983" y="3009636"/>
          <a:ext cx="2974718" cy="753999"/>
        </a:xfrm>
        <a:prstGeom prst="roundRect">
          <a:avLst>
            <a:gd name="adj" fmla="val 10000"/>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en-GB" sz="2400" kern="1200" dirty="0" smtClean="0">
              <a:solidFill>
                <a:srgbClr val="0070C0"/>
              </a:solidFill>
            </a:rPr>
            <a:t>Teaching problem solving</a:t>
          </a:r>
          <a:endParaRPr lang="en-GB" sz="2400" kern="1200" dirty="0">
            <a:solidFill>
              <a:srgbClr val="0070C0"/>
            </a:solidFill>
          </a:endParaRPr>
        </a:p>
      </dsp:txBody>
      <dsp:txXfrm>
        <a:off x="4382067" y="3031720"/>
        <a:ext cx="2930550" cy="709831"/>
      </dsp:txXfrm>
    </dsp:sp>
    <dsp:sp modelId="{AAE45AED-3211-4816-B904-8E3B3926A5AC}">
      <dsp:nvSpPr>
        <dsp:cNvPr id="0" name=""/>
        <dsp:cNvSpPr/>
      </dsp:nvSpPr>
      <dsp:spPr>
        <a:xfrm>
          <a:off x="4372982" y="3954719"/>
          <a:ext cx="2974718" cy="496049"/>
        </a:xfrm>
        <a:prstGeom prst="roundRect">
          <a:avLst>
            <a:gd name="adj" fmla="val 10000"/>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GB" sz="2100" kern="1200" dirty="0" smtClean="0">
              <a:solidFill>
                <a:srgbClr val="0070C0"/>
              </a:solidFill>
            </a:rPr>
            <a:t>Cognitive Restructuring</a:t>
          </a:r>
          <a:endParaRPr lang="en-GB" sz="2100" kern="1200" dirty="0">
            <a:solidFill>
              <a:srgbClr val="0070C0"/>
            </a:solidFill>
          </a:endParaRPr>
        </a:p>
      </dsp:txBody>
      <dsp:txXfrm>
        <a:off x="4387511" y="3969248"/>
        <a:ext cx="2945660" cy="4669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6E1CB2-D5FC-401B-9784-3F7F1A31CB5B}">
      <dsp:nvSpPr>
        <dsp:cNvPr id="0" name=""/>
        <dsp:cNvSpPr/>
      </dsp:nvSpPr>
      <dsp:spPr>
        <a:xfrm>
          <a:off x="0" y="116705"/>
          <a:ext cx="8229600" cy="1212930"/>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GB" sz="2800" kern="1200" dirty="0" smtClean="0"/>
            <a:t>Rehabilitative cultures are </a:t>
          </a:r>
          <a:r>
            <a:rPr lang="en-GB" sz="3200" kern="1200" dirty="0" smtClean="0">
              <a:solidFill>
                <a:srgbClr val="FFC000"/>
              </a:solidFill>
            </a:rPr>
            <a:t>better for all those who live and work in prisons</a:t>
          </a:r>
          <a:endParaRPr lang="en-GB" sz="3200" kern="1200" dirty="0">
            <a:solidFill>
              <a:srgbClr val="FFC000"/>
            </a:solidFill>
          </a:endParaRPr>
        </a:p>
      </dsp:txBody>
      <dsp:txXfrm>
        <a:off x="59210" y="175915"/>
        <a:ext cx="8111180" cy="1094510"/>
      </dsp:txXfrm>
    </dsp:sp>
    <dsp:sp modelId="{721A0645-3FEB-445D-83C5-5EE8846FA852}">
      <dsp:nvSpPr>
        <dsp:cNvPr id="0" name=""/>
        <dsp:cNvSpPr/>
      </dsp:nvSpPr>
      <dsp:spPr>
        <a:xfrm>
          <a:off x="0" y="1513956"/>
          <a:ext cx="8229600" cy="1797921"/>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GB" sz="2400" b="0" kern="1200" dirty="0" smtClean="0">
              <a:solidFill>
                <a:schemeClr val="bg1"/>
              </a:solidFill>
            </a:rPr>
            <a:t>The Introduction of </a:t>
          </a:r>
          <a:r>
            <a:rPr lang="en-GB" sz="2400" b="0" kern="1200" dirty="0" err="1" smtClean="0">
              <a:solidFill>
                <a:schemeClr val="bg1"/>
              </a:solidFill>
            </a:rPr>
            <a:t>OMiC</a:t>
          </a:r>
          <a:r>
            <a:rPr lang="en-GB" sz="2400" b="0" kern="1200" dirty="0" smtClean="0">
              <a:solidFill>
                <a:schemeClr val="bg1"/>
              </a:solidFill>
            </a:rPr>
            <a:t> and Key Workers presents an unprecedented opportunity to change the cultures of our prisons, improve our effectiveness, and change lives</a:t>
          </a:r>
          <a:endParaRPr lang="en-GB" sz="2400" b="0" kern="1200" dirty="0">
            <a:solidFill>
              <a:schemeClr val="bg1"/>
            </a:solidFill>
          </a:endParaRPr>
        </a:p>
      </dsp:txBody>
      <dsp:txXfrm>
        <a:off x="87767" y="1601723"/>
        <a:ext cx="8054066" cy="1622387"/>
      </dsp:txXfrm>
    </dsp:sp>
    <dsp:sp modelId="{D1414C38-2988-437A-AF27-80AF1B9F9172}">
      <dsp:nvSpPr>
        <dsp:cNvPr id="0" name=""/>
        <dsp:cNvSpPr/>
      </dsp:nvSpPr>
      <dsp:spPr>
        <a:xfrm>
          <a:off x="0" y="3455895"/>
          <a:ext cx="8229600" cy="1471860"/>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GB" sz="2800" kern="1200" dirty="0" smtClean="0"/>
            <a:t> We should maximise every opportunity to achieve this aim this includes the introduction of </a:t>
          </a:r>
          <a:r>
            <a:rPr lang="en-GB" sz="2800" kern="1200" dirty="0" err="1" smtClean="0"/>
            <a:t>OMiC</a:t>
          </a:r>
          <a:endParaRPr lang="en-GB" sz="2800" kern="1200" dirty="0"/>
        </a:p>
      </dsp:txBody>
      <dsp:txXfrm>
        <a:off x="71850" y="3527745"/>
        <a:ext cx="8085900" cy="1328160"/>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9398B1F-7C78-451E-A744-9A2C1A6583F5}" type="datetimeFigureOut">
              <a:rPr lang="en-GB"/>
              <a:pPr>
                <a:defRPr/>
              </a:pPr>
              <a:t>16/04/2019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F0842CB0-9834-4A13-B0F3-1C1C67A46E23}" type="slidenum">
              <a:rPr lang="en-GB"/>
              <a:pPr>
                <a:defRPr/>
              </a:pPr>
              <a:t>‹#›</a:t>
            </a:fld>
            <a:endParaRPr lang="en-GB"/>
          </a:p>
        </p:txBody>
      </p:sp>
    </p:spTree>
    <p:extLst>
      <p:ext uri="{BB962C8B-B14F-4D97-AF65-F5344CB8AC3E}">
        <p14:creationId xmlns:p14="http://schemas.microsoft.com/office/powerpoint/2010/main" val="4266394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8705BAF-FB87-4247-9A83-9ACEC022F125}" type="slidenum">
              <a:rPr lang="en-GB" altLang="en-US" smtClean="0"/>
              <a:pPr fontAlgn="base">
                <a:spcBef>
                  <a:spcPct val="0"/>
                </a:spcBef>
                <a:spcAft>
                  <a:spcPct val="0"/>
                </a:spcAft>
              </a:pPr>
              <a:t>4</a:t>
            </a:fld>
            <a:endParaRPr lang="en-GB" altLang="en-US" smtClean="0"/>
          </a:p>
        </p:txBody>
      </p:sp>
    </p:spTree>
    <p:extLst>
      <p:ext uri="{BB962C8B-B14F-4D97-AF65-F5344CB8AC3E}">
        <p14:creationId xmlns:p14="http://schemas.microsoft.com/office/powerpoint/2010/main" val="2412592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areas we’ve highlighted (so far) and </a:t>
            </a:r>
            <a:r>
              <a:rPr lang="en-GB" b="1" dirty="0" smtClean="0"/>
              <a:t>some</a:t>
            </a:r>
            <a:r>
              <a:rPr lang="en-GB" dirty="0" smtClean="0"/>
              <a:t> examples of things sites are doing.  Link back to rehab areas and so for</a:t>
            </a:r>
            <a:r>
              <a:rPr lang="en-GB" baseline="0" dirty="0" smtClean="0"/>
              <a:t> example</a:t>
            </a:r>
            <a:r>
              <a:rPr lang="en-GB" dirty="0" smtClean="0"/>
              <a:t> thinking about how processes can support or hinder things</a:t>
            </a:r>
            <a:r>
              <a:rPr lang="en-GB" baseline="0" dirty="0" smtClean="0"/>
              <a:t> like attitudes, how we use our time, how finances are managed. </a:t>
            </a:r>
          </a:p>
          <a:p>
            <a:endParaRPr lang="en-GB" baseline="0" dirty="0" smtClean="0"/>
          </a:p>
          <a:p>
            <a:r>
              <a:rPr lang="en-GB" baseline="0" dirty="0" smtClean="0"/>
              <a:t>Also, important to remember that these areas are also relevant for staff as well as those in our care.  So how is staff sickness managed, what are staff facilities like, how is staff wellbeing supported.  For many sites the focus needs to be on staff first if we are to be able to generate hope. This is a legitimate step in developing  rehabilitative culture if we want staff to feel genuinely hopeful, to model appropriate relationships and behaviour and support others in feeling hopeful about changing their lives.  </a:t>
            </a:r>
          </a:p>
          <a:p>
            <a:endParaRPr lang="en-GB" baseline="0" dirty="0" smtClean="0"/>
          </a:p>
          <a:p>
            <a:r>
              <a:rPr lang="en-GB" baseline="0" dirty="0" smtClean="0"/>
              <a:t>Everywhere is doing something and everywhere has places that could be developed to be more rehabilitative. We probably can’t do everything at once so it could be for places to select what is most important for them and start there.   </a:t>
            </a:r>
          </a:p>
          <a:p>
            <a:endParaRPr lang="en-GB" baseline="0" dirty="0" smtClean="0"/>
          </a:p>
          <a:p>
            <a:r>
              <a:rPr lang="en-GB" baseline="0" dirty="0" smtClean="0"/>
              <a:t>Activities are part of this.  There is a lot of evidence around accredited interventions for example. A rehabilitative culture supports these being successful, it is not instead of these. </a:t>
            </a:r>
            <a:endParaRPr lang="en-GB" dirty="0" smtClean="0"/>
          </a:p>
          <a:p>
            <a:endParaRPr lang="en-GB" dirty="0" smtClean="0"/>
          </a:p>
        </p:txBody>
      </p:sp>
      <p:sp>
        <p:nvSpPr>
          <p:cNvPr id="4" name="Slide Number Placeholder 3"/>
          <p:cNvSpPr>
            <a:spLocks noGrp="1"/>
          </p:cNvSpPr>
          <p:nvPr>
            <p:ph type="sldNum" sz="quarter" idx="10"/>
          </p:nvPr>
        </p:nvSpPr>
        <p:spPr/>
        <p:txBody>
          <a:bodyPr/>
          <a:lstStyle/>
          <a:p>
            <a:pPr>
              <a:defRPr/>
            </a:pPr>
            <a:fld id="{B5629228-FACD-41A3-8354-9B4BBAD40D9E}" type="slidenum">
              <a:rPr lang="en-GB" smtClean="0"/>
              <a:pPr>
                <a:defRPr/>
              </a:pPr>
              <a:t>5</a:t>
            </a:fld>
            <a:endParaRPr lang="en-GB"/>
          </a:p>
        </p:txBody>
      </p:sp>
    </p:spTree>
    <p:extLst>
      <p:ext uri="{BB962C8B-B14F-4D97-AF65-F5344CB8AC3E}">
        <p14:creationId xmlns:p14="http://schemas.microsoft.com/office/powerpoint/2010/main" val="1057528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Procedural Justice is essential</a:t>
            </a:r>
            <a:r>
              <a:rPr lang="en-GB" baseline="0" dirty="0" smtClean="0"/>
              <a:t> in all of our decisions whether they relate to staff or those in our care.</a:t>
            </a:r>
            <a:r>
              <a:rPr lang="en-GB" dirty="0" smtClean="0"/>
              <a:t> </a:t>
            </a:r>
            <a:endParaRPr lang="en-GB" dirty="0"/>
          </a:p>
        </p:txBody>
      </p:sp>
      <p:sp>
        <p:nvSpPr>
          <p:cNvPr id="4" name="Slide Number Placeholder 3"/>
          <p:cNvSpPr>
            <a:spLocks noGrp="1"/>
          </p:cNvSpPr>
          <p:nvPr>
            <p:ph type="sldNum" sz="quarter" idx="10"/>
          </p:nvPr>
        </p:nvSpPr>
        <p:spPr/>
        <p:txBody>
          <a:bodyPr/>
          <a:lstStyle/>
          <a:p>
            <a:pPr>
              <a:defRPr/>
            </a:pPr>
            <a:fld id="{F0842CB0-9834-4A13-B0F3-1C1C67A46E23}" type="slidenum">
              <a:rPr lang="en-GB" smtClean="0"/>
              <a:pPr>
                <a:defRPr/>
              </a:pPr>
              <a:t>6</a:t>
            </a:fld>
            <a:endParaRPr lang="en-GB"/>
          </a:p>
        </p:txBody>
      </p:sp>
    </p:spTree>
    <p:extLst>
      <p:ext uri="{BB962C8B-B14F-4D97-AF65-F5344CB8AC3E}">
        <p14:creationId xmlns:p14="http://schemas.microsoft.com/office/powerpoint/2010/main" val="3831933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9580C18-1719-4B68-8038-517807CA93DF}" type="slidenum">
              <a:rPr lang="en-GB" altLang="en-US" smtClean="0"/>
              <a:pPr fontAlgn="base">
                <a:spcBef>
                  <a:spcPct val="0"/>
                </a:spcBef>
                <a:spcAft>
                  <a:spcPct val="0"/>
                </a:spcAft>
              </a:pPr>
              <a:t>7</a:t>
            </a:fld>
            <a:endParaRPr lang="en-GB" altLang="en-US" smtClean="0"/>
          </a:p>
        </p:txBody>
      </p:sp>
    </p:spTree>
    <p:extLst>
      <p:ext uri="{BB962C8B-B14F-4D97-AF65-F5344CB8AC3E}">
        <p14:creationId xmlns:p14="http://schemas.microsoft.com/office/powerpoint/2010/main" val="837467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084EF64-AEEF-4851-8F47-51E2B1665CA4}" type="slidenum">
              <a:rPr lang="en-GB" altLang="en-US" smtClean="0"/>
              <a:pPr/>
              <a:t>11</a:t>
            </a:fld>
            <a:endParaRPr lang="en-GB" altLang="en-US" smtClean="0"/>
          </a:p>
        </p:txBody>
      </p:sp>
    </p:spTree>
    <p:extLst>
      <p:ext uri="{BB962C8B-B14F-4D97-AF65-F5344CB8AC3E}">
        <p14:creationId xmlns:p14="http://schemas.microsoft.com/office/powerpoint/2010/main" val="33391177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429000"/>
            <a:ext cx="9144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p:cNvPicPr>
            <a:picLocks noChangeAspect="1"/>
          </p:cNvPicPr>
          <p:nvPr/>
        </p:nvPicPr>
        <p:blipFill>
          <a:blip r:embed="rId3">
            <a:extLst>
              <a:ext uri="{28A0092B-C50C-407E-A947-70E740481C1C}">
                <a14:useLocalDpi xmlns:a14="http://schemas.microsoft.com/office/drawing/2010/main" val="0"/>
              </a:ext>
            </a:extLst>
          </a:blip>
          <a:srcRect l="15434" t="20029"/>
          <a:stretch>
            <a:fillRect/>
          </a:stretch>
        </p:blipFill>
        <p:spPr bwMode="auto">
          <a:xfrm>
            <a:off x="406400" y="347663"/>
            <a:ext cx="2597150" cy="139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84195" y="1981200"/>
            <a:ext cx="7967137" cy="1073150"/>
          </a:xfrm>
        </p:spPr>
        <p:txBody>
          <a:bodyPr anchor="b">
            <a:normAutofit/>
          </a:bodyPr>
          <a:lstStyle>
            <a:lvl1pPr algn="l">
              <a:defRPr sz="33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4196" y="3176059"/>
            <a:ext cx="6769100" cy="520900"/>
          </a:xfrm>
        </p:spPr>
        <p:txBody>
          <a:bodyPr>
            <a:normAutofit/>
          </a:bodyPr>
          <a:lstStyle>
            <a:lvl1pPr marL="0" indent="0" algn="l">
              <a:buNone/>
              <a:defRPr sz="27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050818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001" y="432000"/>
            <a:ext cx="8348400" cy="511174"/>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Slide Number Placeholder 5"/>
          <p:cNvSpPr>
            <a:spLocks noGrp="1"/>
          </p:cNvSpPr>
          <p:nvPr>
            <p:ph type="sldNum" sz="quarter" idx="10"/>
          </p:nvPr>
        </p:nvSpPr>
        <p:spPr/>
        <p:txBody>
          <a:bodyPr/>
          <a:lstStyle>
            <a:lvl1pPr>
              <a:defRPr/>
            </a:lvl1pPr>
          </a:lstStyle>
          <a:p>
            <a:pPr>
              <a:defRPr/>
            </a:pPr>
            <a:fld id="{4AF20A29-FB1C-432C-99D5-8722396E2717}" type="slidenum">
              <a:rPr lang="en-GB"/>
              <a:pPr>
                <a:defRPr/>
              </a:pPr>
              <a:t>‹#›</a:t>
            </a:fld>
            <a:endParaRPr lang="en-GB"/>
          </a:p>
        </p:txBody>
      </p:sp>
    </p:spTree>
    <p:extLst>
      <p:ext uri="{BB962C8B-B14F-4D97-AF65-F5344CB8AC3E}">
        <p14:creationId xmlns:p14="http://schemas.microsoft.com/office/powerpoint/2010/main" val="1420119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95999" y="1303200"/>
            <a:ext cx="4118851" cy="4586400"/>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629150" y="1303200"/>
            <a:ext cx="4116394" cy="4586400"/>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5" name="Slide Number Placeholder 5"/>
          <p:cNvSpPr>
            <a:spLocks noGrp="1"/>
          </p:cNvSpPr>
          <p:nvPr>
            <p:ph type="sldNum" sz="quarter" idx="10"/>
          </p:nvPr>
        </p:nvSpPr>
        <p:spPr/>
        <p:txBody>
          <a:bodyPr/>
          <a:lstStyle>
            <a:lvl1pPr>
              <a:defRPr/>
            </a:lvl1pPr>
          </a:lstStyle>
          <a:p>
            <a:pPr>
              <a:defRPr/>
            </a:pPr>
            <a:fld id="{B7AD4A92-062F-4492-8846-0FC639F74E19}" type="slidenum">
              <a:rPr lang="en-GB"/>
              <a:pPr>
                <a:defRPr/>
              </a:pPr>
              <a:t>‹#›</a:t>
            </a:fld>
            <a:endParaRPr lang="en-GB"/>
          </a:p>
        </p:txBody>
      </p:sp>
    </p:spTree>
    <p:extLst>
      <p:ext uri="{BB962C8B-B14F-4D97-AF65-F5344CB8AC3E}">
        <p14:creationId xmlns:p14="http://schemas.microsoft.com/office/powerpoint/2010/main" val="158733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1E8E3162-44F1-4AD6-AF0F-A06E91A04424}" type="slidenum">
              <a:rPr lang="en-GB"/>
              <a:pPr>
                <a:defRPr/>
              </a:pPr>
              <a:t>‹#›</a:t>
            </a:fld>
            <a:endParaRPr lang="en-GB"/>
          </a:p>
        </p:txBody>
      </p:sp>
    </p:spTree>
    <p:extLst>
      <p:ext uri="{BB962C8B-B14F-4D97-AF65-F5344CB8AC3E}">
        <p14:creationId xmlns:p14="http://schemas.microsoft.com/office/powerpoint/2010/main" val="1272382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1003A95-CFCE-4DA4-A517-41D2D61AB981}" type="slidenum">
              <a:rPr lang="en-GB"/>
              <a:pPr>
                <a:defRPr/>
              </a:pPr>
              <a:t>‹#›</a:t>
            </a:fld>
            <a:endParaRPr lang="en-GB"/>
          </a:p>
        </p:txBody>
      </p:sp>
    </p:spTree>
    <p:extLst>
      <p:ext uri="{BB962C8B-B14F-4D97-AF65-F5344CB8AC3E}">
        <p14:creationId xmlns:p14="http://schemas.microsoft.com/office/powerpoint/2010/main" val="2959065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628650" y="1825626"/>
            <a:ext cx="3886200" cy="2098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29150" y="1825626"/>
            <a:ext cx="3886200" cy="2098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628650" y="4076701"/>
            <a:ext cx="7886700" cy="2100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FE52ED18-2B02-4C29-B42B-661D3BA70DC4}" type="datetime1">
              <a:rPr lang="en-GB" smtClean="0"/>
              <a:t>16/04/2019</a:t>
            </a:fld>
            <a:endParaRPr lang="en-GB" dirty="0"/>
          </a:p>
        </p:txBody>
      </p:sp>
      <p:sp>
        <p:nvSpPr>
          <p:cNvPr id="7"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r>
              <a:rPr lang="en-GB" smtClean="0"/>
              <a:t>Commissioning Strategies Group 2016</a:t>
            </a:r>
            <a:endParaRPr lang="en-GB"/>
          </a:p>
        </p:txBody>
      </p:sp>
      <p:sp>
        <p:nvSpPr>
          <p:cNvPr id="8" name="Slide Number Placeholder 5"/>
          <p:cNvSpPr>
            <a:spLocks noGrp="1"/>
          </p:cNvSpPr>
          <p:nvPr>
            <p:ph type="sldNum" sz="quarter" idx="12"/>
          </p:nvPr>
        </p:nvSpPr>
        <p:spPr/>
        <p:txBody>
          <a:bodyPr/>
          <a:lstStyle>
            <a:lvl1pPr>
              <a:defRPr/>
            </a:lvl1pPr>
          </a:lstStyle>
          <a:p>
            <a:pPr>
              <a:defRPr/>
            </a:pPr>
            <a:fld id="{20D874BF-4B85-46B8-8F71-B4F1E0886457}" type="slidenum">
              <a:rPr lang="en-GB"/>
              <a:pPr>
                <a:defRPr/>
              </a:pPr>
              <a:t>‹#›</a:t>
            </a:fld>
            <a:endParaRPr lang="en-GB" dirty="0"/>
          </a:p>
        </p:txBody>
      </p:sp>
    </p:spTree>
    <p:extLst>
      <p:ext uri="{BB962C8B-B14F-4D97-AF65-F5344CB8AC3E}">
        <p14:creationId xmlns:p14="http://schemas.microsoft.com/office/powerpoint/2010/main" val="3263492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98438" y="0"/>
            <a:ext cx="7747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8180388" y="0"/>
            <a:ext cx="963612"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9"/>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0" y="6134100"/>
            <a:ext cx="91440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itle Placeholder 1"/>
          <p:cNvSpPr>
            <a:spLocks noGrp="1"/>
          </p:cNvSpPr>
          <p:nvPr>
            <p:ph type="title"/>
          </p:nvPr>
        </p:nvSpPr>
        <p:spPr bwMode="auto">
          <a:xfrm>
            <a:off x="395288" y="431800"/>
            <a:ext cx="835025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30" name="Text Placeholder 2"/>
          <p:cNvSpPr>
            <a:spLocks noGrp="1"/>
          </p:cNvSpPr>
          <p:nvPr>
            <p:ph type="body" idx="1"/>
          </p:nvPr>
        </p:nvSpPr>
        <p:spPr bwMode="auto">
          <a:xfrm>
            <a:off x="395288" y="1303338"/>
            <a:ext cx="8350250"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p:txBody>
      </p:sp>
      <p:sp>
        <p:nvSpPr>
          <p:cNvPr id="6" name="Slide Number Placeholder 5"/>
          <p:cNvSpPr>
            <a:spLocks noGrp="1"/>
          </p:cNvSpPr>
          <p:nvPr>
            <p:ph type="sldNum" sz="quarter" idx="4"/>
          </p:nvPr>
        </p:nvSpPr>
        <p:spPr>
          <a:xfrm>
            <a:off x="395288" y="6356350"/>
            <a:ext cx="776287" cy="365125"/>
          </a:xfrm>
          <a:prstGeom prst="rect">
            <a:avLst/>
          </a:prstGeom>
        </p:spPr>
        <p:txBody>
          <a:bodyPr vert="horz" lIns="91440" tIns="45720" rIns="91440" bIns="45720" rtlCol="0" anchor="ctr"/>
          <a:lstStyle>
            <a:lvl1pPr algn="l" eaLnBrk="1" fontAlgn="auto" hangingPunct="1">
              <a:spcBef>
                <a:spcPts val="0"/>
              </a:spcBef>
              <a:spcAft>
                <a:spcPts val="0"/>
              </a:spcAft>
              <a:defRPr sz="1200" b="1">
                <a:solidFill>
                  <a:schemeClr val="bg1"/>
                </a:solidFill>
                <a:latin typeface="+mn-lt"/>
              </a:defRPr>
            </a:lvl1pPr>
          </a:lstStyle>
          <a:p>
            <a:pPr>
              <a:defRPr/>
            </a:pPr>
            <a:fld id="{5EFED17B-C089-4AC7-8378-33174C6E2B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9" r:id="rId1"/>
    <p:sldLayoutId id="2147483675" r:id="rId2"/>
    <p:sldLayoutId id="2147483676" r:id="rId3"/>
    <p:sldLayoutId id="2147483677" r:id="rId4"/>
    <p:sldLayoutId id="2147483678" r:id="rId5"/>
    <p:sldLayoutId id="2147483680" r:id="rId6"/>
  </p:sldLayoutIdLst>
  <p:hf hdr="0" ftr="0" dt="0"/>
  <p:txStyles>
    <p:titleStyle>
      <a:lvl1pPr algn="l" rtl="0" eaLnBrk="1" fontAlgn="base" hangingPunct="1">
        <a:lnSpc>
          <a:spcPct val="90000"/>
        </a:lnSpc>
        <a:spcBef>
          <a:spcPct val="0"/>
        </a:spcBef>
        <a:spcAft>
          <a:spcPct val="0"/>
        </a:spcAft>
        <a:defRPr sz="2500" b="1" kern="1200">
          <a:solidFill>
            <a:schemeClr val="tx2"/>
          </a:solidFill>
          <a:latin typeface="+mj-lt"/>
          <a:ea typeface="+mj-ea"/>
          <a:cs typeface="+mj-cs"/>
        </a:defRPr>
      </a:lvl1pPr>
      <a:lvl2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2pPr>
      <a:lvl3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3pPr>
      <a:lvl4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4pPr>
      <a:lvl5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5pPr>
      <a:lvl6pPr marL="4572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9pPr>
    </p:titleStyle>
    <p:bodyStyle>
      <a:lvl1pPr marL="179388" indent="-179388" algn="l" rtl="0" eaLnBrk="1" fontAlgn="base" hangingPunct="1">
        <a:lnSpc>
          <a:spcPct val="90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358775"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539750"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84200" y="1972147"/>
            <a:ext cx="7967663" cy="1073150"/>
          </a:xfrm>
        </p:spPr>
        <p:txBody>
          <a:bodyPr/>
          <a:lstStyle/>
          <a:p>
            <a:pPr eaLnBrk="1" hangingPunct="1"/>
            <a:r>
              <a:rPr lang="en-GB" altLang="en-US" dirty="0" smtClean="0">
                <a:solidFill>
                  <a:schemeClr val="accent2">
                    <a:lumMod val="50000"/>
                  </a:schemeClr>
                </a:solidFill>
              </a:rPr>
              <a:t>Rehabilitative Culture</a:t>
            </a:r>
          </a:p>
        </p:txBody>
      </p:sp>
      <p:sp>
        <p:nvSpPr>
          <p:cNvPr id="4099" name="Subtitle 2"/>
          <p:cNvSpPr>
            <a:spLocks noGrp="1"/>
          </p:cNvSpPr>
          <p:nvPr>
            <p:ph type="subTitle" idx="1"/>
          </p:nvPr>
        </p:nvSpPr>
        <p:spPr>
          <a:xfrm>
            <a:off x="584200" y="3176588"/>
            <a:ext cx="6769100" cy="520700"/>
          </a:xfrm>
        </p:spPr>
        <p:txBody>
          <a:bodyPr/>
          <a:lstStyle/>
          <a:p>
            <a:pPr eaLnBrk="1" hangingPunct="1"/>
            <a:r>
              <a:rPr lang="en-GB" altLang="en-US" dirty="0" smtClean="0">
                <a:solidFill>
                  <a:schemeClr val="accent2">
                    <a:lumMod val="75000"/>
                  </a:schemeClr>
                </a:solidFill>
              </a:rPr>
              <a:t>The Golden Thread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48000"/>
          </a:schemeClr>
        </a:solid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a:xfrm>
            <a:off x="665163" y="260350"/>
            <a:ext cx="7850187" cy="1584325"/>
          </a:xfrm>
        </p:spPr>
        <p:txBody>
          <a:bodyPr/>
          <a:lstStyle/>
          <a:p>
            <a:pPr eaLnBrk="1" hangingPunct="1"/>
            <a:r>
              <a:rPr lang="en-GB" altLang="en-US" sz="3600" dirty="0" smtClean="0">
                <a:solidFill>
                  <a:srgbClr val="0070C0"/>
                </a:solidFill>
              </a:rPr>
              <a:t>Rehabilitative Staff possess </a:t>
            </a:r>
            <a:r>
              <a:rPr lang="en-GB" altLang="en-US" b="1" dirty="0" smtClean="0">
                <a:solidFill>
                  <a:srgbClr val="0070C0"/>
                </a:solidFill>
              </a:rPr>
              <a:t>enabling attitudes and skills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00869000"/>
              </p:ext>
            </p:extLst>
          </p:nvPr>
        </p:nvGraphicFramePr>
        <p:xfrm>
          <a:off x="665163" y="1515762"/>
          <a:ext cx="7723406" cy="46864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6991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2"/>
          <p:cNvSpPr>
            <a:spLocks noGrp="1"/>
          </p:cNvSpPr>
          <p:nvPr>
            <p:ph type="title"/>
          </p:nvPr>
        </p:nvSpPr>
        <p:spPr/>
        <p:txBody>
          <a:bodyPr/>
          <a:lstStyle/>
          <a:p>
            <a:r>
              <a:rPr lang="en-GB" altLang="en-US" sz="2400" dirty="0" smtClean="0">
                <a:solidFill>
                  <a:srgbClr val="7030A0"/>
                </a:solidFill>
              </a:rPr>
              <a:t>Conclusions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20707331"/>
              </p:ext>
            </p:extLst>
          </p:nvPr>
        </p:nvGraphicFramePr>
        <p:xfrm>
          <a:off x="457200" y="1041400"/>
          <a:ext cx="8229600" cy="5084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9080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15212" y="1685528"/>
            <a:ext cx="8197623" cy="3701142"/>
          </a:xfrm>
          <a:prstGeom prst="roundRect">
            <a:avLst/>
          </a:prstGeom>
          <a:solidFill>
            <a:srgbClr val="EDF7FC"/>
          </a:solidFill>
          <a:ln>
            <a:solidFill>
              <a:srgbClr val="EDF7F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lvl="0" indent="-179388" eaLnBrk="1" hangingPunct="1">
              <a:lnSpc>
                <a:spcPct val="90000"/>
              </a:lnSpc>
              <a:spcBef>
                <a:spcPts val="1000"/>
              </a:spcBef>
              <a:buFont typeface="Arial" panose="020B0604020202020204" pitchFamily="34" charset="0"/>
              <a:buChar char="•"/>
            </a:pPr>
            <a:r>
              <a:rPr lang="en-GB" sz="2000" b="1" dirty="0">
                <a:solidFill>
                  <a:prstClr val="black"/>
                </a:solidFill>
              </a:rPr>
              <a:t>Safe </a:t>
            </a:r>
            <a:r>
              <a:rPr lang="en-GB" dirty="0">
                <a:solidFill>
                  <a:prstClr val="black"/>
                </a:solidFill>
              </a:rPr>
              <a:t>means that everyone feels safe from physical and verbal hostility including violence, victimisation and abuse. </a:t>
            </a:r>
          </a:p>
          <a:p>
            <a:pPr marL="179388" lvl="0" indent="-179388" eaLnBrk="1" hangingPunct="1">
              <a:lnSpc>
                <a:spcPct val="90000"/>
              </a:lnSpc>
              <a:spcBef>
                <a:spcPts val="1000"/>
              </a:spcBef>
              <a:buFont typeface="Arial" panose="020B0604020202020204" pitchFamily="34" charset="0"/>
              <a:buChar char="•"/>
            </a:pPr>
            <a:r>
              <a:rPr lang="en-GB" sz="2000" b="1" dirty="0">
                <a:solidFill>
                  <a:prstClr val="black"/>
                </a:solidFill>
              </a:rPr>
              <a:t>Decent </a:t>
            </a:r>
            <a:r>
              <a:rPr lang="en-GB" dirty="0">
                <a:solidFill>
                  <a:prstClr val="black"/>
                </a:solidFill>
              </a:rPr>
              <a:t>means that everyone treats each other with respect, and that prisoners basic needs are acknowledged and met (for example, basic needs include respectful social interaction, food and clothing, family contact, fresh air and the chance to engage in meaningful activity).</a:t>
            </a:r>
          </a:p>
          <a:p>
            <a:pPr marL="179388" lvl="0" indent="-179388" eaLnBrk="1" hangingPunct="1">
              <a:lnSpc>
                <a:spcPct val="90000"/>
              </a:lnSpc>
              <a:spcBef>
                <a:spcPts val="1000"/>
              </a:spcBef>
              <a:buFont typeface="Arial" panose="020B0604020202020204" pitchFamily="34" charset="0"/>
              <a:buChar char="•"/>
            </a:pPr>
            <a:r>
              <a:rPr lang="en-GB" sz="2000" b="1" dirty="0">
                <a:solidFill>
                  <a:prstClr val="black"/>
                </a:solidFill>
              </a:rPr>
              <a:t>Hopeful</a:t>
            </a:r>
            <a:r>
              <a:rPr lang="en-GB" sz="2000" dirty="0">
                <a:solidFill>
                  <a:prstClr val="black"/>
                </a:solidFill>
              </a:rPr>
              <a:t> </a:t>
            </a:r>
            <a:r>
              <a:rPr lang="en-GB" dirty="0">
                <a:solidFill>
                  <a:prstClr val="black"/>
                </a:solidFill>
              </a:rPr>
              <a:t>means believing change is possible and having both the will and the way to achieve it. </a:t>
            </a:r>
          </a:p>
        </p:txBody>
      </p:sp>
      <p:sp>
        <p:nvSpPr>
          <p:cNvPr id="7" name="Title 1"/>
          <p:cNvSpPr txBox="1">
            <a:spLocks/>
          </p:cNvSpPr>
          <p:nvPr/>
        </p:nvSpPr>
        <p:spPr>
          <a:xfrm>
            <a:off x="420944" y="543840"/>
            <a:ext cx="8197623" cy="725091"/>
          </a:xfrm>
          <a:prstGeom prst="rect">
            <a:avLst/>
          </a:prstGeom>
        </p:spPr>
        <p:txBody>
          <a:bodyPr rtlCol="0">
            <a:normAutofit fontScale="92500"/>
          </a:bodyPr>
          <a:lstStyle>
            <a:lvl1pPr algn="l" rtl="0" eaLnBrk="1" fontAlgn="base" hangingPunct="1">
              <a:lnSpc>
                <a:spcPct val="90000"/>
              </a:lnSpc>
              <a:spcBef>
                <a:spcPct val="0"/>
              </a:spcBef>
              <a:spcAft>
                <a:spcPct val="0"/>
              </a:spcAft>
              <a:defRPr sz="2500" b="1" kern="1200">
                <a:solidFill>
                  <a:schemeClr val="tx2"/>
                </a:solidFill>
                <a:latin typeface="+mj-lt"/>
                <a:ea typeface="+mj-ea"/>
                <a:cs typeface="+mj-cs"/>
              </a:defRPr>
            </a:lvl1pPr>
            <a:lvl2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2pPr>
            <a:lvl3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3pPr>
            <a:lvl4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4pPr>
            <a:lvl5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5pPr>
            <a:lvl6pPr marL="4572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9pPr>
          </a:lstStyle>
          <a:p>
            <a:pPr algn="ctr"/>
            <a:r>
              <a:rPr lang="en-GB" sz="2400" dirty="0"/>
              <a:t>Rehabilitative Culture: All aspects of our culture are safe, decent, hopeful and optimistic about stopping </a:t>
            </a:r>
            <a:r>
              <a:rPr lang="en-GB" sz="2400" dirty="0" smtClean="0"/>
              <a:t>offending </a:t>
            </a:r>
            <a:endParaRPr lang="en-GB" sz="2400" dirty="0"/>
          </a:p>
        </p:txBody>
      </p:sp>
    </p:spTree>
    <p:extLst>
      <p:ext uri="{BB962C8B-B14F-4D97-AF65-F5344CB8AC3E}">
        <p14:creationId xmlns:p14="http://schemas.microsoft.com/office/powerpoint/2010/main" val="3591532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smtClean="0"/>
          </a:p>
          <a:p>
            <a:pPr marL="0" indent="0">
              <a:buNone/>
            </a:pPr>
            <a:endParaRPr lang="en-GB" dirty="0" smtClean="0"/>
          </a:p>
          <a:p>
            <a:pPr marL="0" indent="0" algn="just">
              <a:buNone/>
            </a:pPr>
            <a:r>
              <a:rPr lang="en-GB" dirty="0" smtClean="0"/>
              <a:t>A Rehabilitative Prison provides a safe, decent and secure environment for all those who work, live and visit there and where those in our care are encouraged and assisted to address their offending behaviour and develop skills that will help them lead crime free lives. </a:t>
            </a:r>
          </a:p>
          <a:p>
            <a:pPr marL="0" indent="0" algn="just">
              <a:buNone/>
            </a:pPr>
            <a:endParaRPr lang="en-GB" dirty="0"/>
          </a:p>
          <a:p>
            <a:pPr marL="0" indent="0" algn="just">
              <a:buNone/>
            </a:pPr>
            <a:r>
              <a:rPr lang="en-GB" dirty="0" smtClean="0"/>
              <a:t>Rehabilitation should be at the heart  of everything we do, it should be second nature and central to all of our values.</a:t>
            </a:r>
            <a:endParaRPr lang="en-GB" dirty="0"/>
          </a:p>
        </p:txBody>
      </p:sp>
      <p:sp>
        <p:nvSpPr>
          <p:cNvPr id="4" name="Slide Number Placeholder 3"/>
          <p:cNvSpPr>
            <a:spLocks noGrp="1"/>
          </p:cNvSpPr>
          <p:nvPr>
            <p:ph type="sldNum" sz="quarter" idx="10"/>
          </p:nvPr>
        </p:nvSpPr>
        <p:spPr>
          <a:xfrm>
            <a:off x="-1054571" y="6339874"/>
            <a:ext cx="776287" cy="365125"/>
          </a:xfrm>
        </p:spPr>
        <p:txBody>
          <a:bodyPr/>
          <a:lstStyle/>
          <a:p>
            <a:pPr>
              <a:defRPr/>
            </a:pPr>
            <a:endParaRPr lang="en-GB" dirty="0"/>
          </a:p>
        </p:txBody>
      </p:sp>
      <p:sp>
        <p:nvSpPr>
          <p:cNvPr id="5" name="Title 4"/>
          <p:cNvSpPr>
            <a:spLocks noGrp="1"/>
          </p:cNvSpPr>
          <p:nvPr>
            <p:ph type="title"/>
          </p:nvPr>
        </p:nvSpPr>
        <p:spPr/>
        <p:txBody>
          <a:bodyPr/>
          <a:lstStyle/>
          <a:p>
            <a:r>
              <a:rPr lang="en-GB" dirty="0" smtClean="0"/>
              <a:t>What is a </a:t>
            </a:r>
            <a:r>
              <a:rPr lang="en-GB" dirty="0"/>
              <a:t>R</a:t>
            </a:r>
            <a:r>
              <a:rPr lang="en-GB" dirty="0" smtClean="0"/>
              <a:t>ehabilitative Prison</a:t>
            </a:r>
            <a:endParaRPr lang="en-GB" dirty="0"/>
          </a:p>
        </p:txBody>
      </p:sp>
    </p:spTree>
    <p:extLst>
      <p:ext uri="{BB962C8B-B14F-4D97-AF65-F5344CB8AC3E}">
        <p14:creationId xmlns:p14="http://schemas.microsoft.com/office/powerpoint/2010/main" val="2939425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6457950" y="5624513"/>
            <a:ext cx="2057400" cy="273844"/>
          </a:xfrm>
          <a:prstGeom prst="rect">
            <a:avLst/>
          </a:prstGeom>
        </p:spPr>
        <p:txBody>
          <a:bodyPr/>
          <a:lstStyle/>
          <a:p>
            <a:pPr>
              <a:defRPr/>
            </a:pPr>
            <a:fld id="{50BA6A1B-4AE3-4993-8AEE-82CD45FCFF15}" type="slidenum">
              <a:rPr lang="en-GB" smtClean="0"/>
              <a:pPr>
                <a:defRPr/>
              </a:pPr>
              <a:t>4</a:t>
            </a:fld>
            <a:endParaRPr lang="en-GB" dirty="0"/>
          </a:p>
        </p:txBody>
      </p:sp>
      <p:sp>
        <p:nvSpPr>
          <p:cNvPr id="17" name="Title 2"/>
          <p:cNvSpPr>
            <a:spLocks noGrp="1"/>
          </p:cNvSpPr>
          <p:nvPr>
            <p:ph type="title" idx="4294967295"/>
          </p:nvPr>
        </p:nvSpPr>
        <p:spPr>
          <a:xfrm>
            <a:off x="457200" y="107752"/>
            <a:ext cx="8207829" cy="994172"/>
          </a:xfrm>
        </p:spPr>
        <p:txBody>
          <a:bodyPr rtlCol="0">
            <a:normAutofit/>
          </a:bodyPr>
          <a:lstStyle/>
          <a:p>
            <a:pPr algn="ctr" fontAlgn="auto">
              <a:spcAft>
                <a:spcPts val="0"/>
              </a:spcAft>
              <a:defRPr/>
            </a:pPr>
            <a:r>
              <a:rPr lang="en-GB" altLang="en-US" dirty="0" smtClean="0">
                <a:latin typeface="+mn-lt"/>
                <a:cs typeface="Tahoma" panose="020B0604030504040204" pitchFamily="34" charset="0"/>
              </a:rPr>
              <a:t>How do we  create </a:t>
            </a:r>
            <a:r>
              <a:rPr lang="en-GB" altLang="en-US" dirty="0">
                <a:latin typeface="+mn-lt"/>
                <a:cs typeface="Tahoma" panose="020B0604030504040204" pitchFamily="34" charset="0"/>
              </a:rPr>
              <a:t>Rehabilitative Prisons</a:t>
            </a:r>
          </a:p>
        </p:txBody>
      </p:sp>
      <p:sp>
        <p:nvSpPr>
          <p:cNvPr id="18" name="Rounded Rectangle 17"/>
          <p:cNvSpPr/>
          <p:nvPr/>
        </p:nvSpPr>
        <p:spPr>
          <a:xfrm>
            <a:off x="457199" y="1137138"/>
            <a:ext cx="2520000" cy="1980000"/>
          </a:xfrm>
          <a:prstGeom prst="roundRect">
            <a:avLst/>
          </a:prstGeom>
          <a:solidFill>
            <a:srgbClr val="EDF7FC"/>
          </a:solidFill>
          <a:ln>
            <a:solidFill>
              <a:srgbClr val="EDF7F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0100">
              <a:lnSpc>
                <a:spcPct val="90000"/>
              </a:lnSpc>
              <a:spcAft>
                <a:spcPct val="35000"/>
              </a:spcAft>
              <a:defRPr/>
            </a:pPr>
            <a:r>
              <a:rPr lang="en-GB" sz="1400" b="1" dirty="0">
                <a:solidFill>
                  <a:schemeClr val="tx1"/>
                </a:solidFill>
              </a:rPr>
              <a:t>Rehabilitative Purpose</a:t>
            </a:r>
          </a:p>
          <a:p>
            <a:pPr algn="ctr" defTabSz="800100">
              <a:lnSpc>
                <a:spcPct val="90000"/>
              </a:lnSpc>
              <a:spcAft>
                <a:spcPct val="35000"/>
              </a:spcAft>
              <a:defRPr/>
            </a:pPr>
            <a:r>
              <a:rPr lang="en-GB" sz="1000" dirty="0">
                <a:solidFill>
                  <a:schemeClr val="tx1"/>
                </a:solidFill>
              </a:rPr>
              <a:t>A shared understanding of the purpose of the prison so that rehabilitation is the default consideration in all interactions and decisions.  </a:t>
            </a:r>
          </a:p>
        </p:txBody>
      </p:sp>
      <p:sp>
        <p:nvSpPr>
          <p:cNvPr id="20" name="Rounded Rectangle 19"/>
          <p:cNvSpPr/>
          <p:nvPr/>
        </p:nvSpPr>
        <p:spPr>
          <a:xfrm>
            <a:off x="3159004" y="1131426"/>
            <a:ext cx="2520000" cy="1980000"/>
          </a:xfrm>
          <a:prstGeom prst="roundRect">
            <a:avLst/>
          </a:prstGeom>
          <a:solidFill>
            <a:srgbClr val="EDF7FC"/>
          </a:solidFill>
          <a:ln>
            <a:solidFill>
              <a:srgbClr val="EDF7F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0100">
              <a:lnSpc>
                <a:spcPct val="90000"/>
              </a:lnSpc>
              <a:spcAft>
                <a:spcPct val="35000"/>
              </a:spcAft>
              <a:defRPr/>
            </a:pPr>
            <a:r>
              <a:rPr lang="en-GB" sz="1400" b="1" dirty="0">
                <a:solidFill>
                  <a:schemeClr val="tx1"/>
                </a:solidFill>
              </a:rPr>
              <a:t>Rehabilitative Processes</a:t>
            </a:r>
          </a:p>
          <a:p>
            <a:pPr algn="ctr" defTabSz="800100">
              <a:lnSpc>
                <a:spcPct val="90000"/>
              </a:lnSpc>
              <a:spcAft>
                <a:spcPct val="35000"/>
              </a:spcAft>
              <a:defRPr/>
            </a:pPr>
            <a:r>
              <a:rPr lang="en-GB" sz="1000" dirty="0">
                <a:solidFill>
                  <a:schemeClr val="tx1"/>
                </a:solidFill>
              </a:rPr>
              <a:t>All routine processes  are designed and carried out </a:t>
            </a:r>
            <a:r>
              <a:rPr lang="en-GB" sz="1000" dirty="0" smtClean="0">
                <a:solidFill>
                  <a:schemeClr val="tx1"/>
                </a:solidFill>
              </a:rPr>
              <a:t>in a procedurally just way with  </a:t>
            </a:r>
            <a:r>
              <a:rPr lang="en-GB" sz="1000" dirty="0">
                <a:solidFill>
                  <a:schemeClr val="tx1"/>
                </a:solidFill>
              </a:rPr>
              <a:t>rehabilitation as their main aim. </a:t>
            </a:r>
            <a:r>
              <a:rPr lang="en-GB" altLang="en-US" sz="1000" dirty="0">
                <a:solidFill>
                  <a:schemeClr val="tx1"/>
                </a:solidFill>
              </a:rPr>
              <a:t>These </a:t>
            </a:r>
            <a:r>
              <a:rPr lang="en-GB" altLang="en-US" sz="1000" dirty="0" smtClean="0">
                <a:solidFill>
                  <a:schemeClr val="tx1"/>
                </a:solidFill>
              </a:rPr>
              <a:t>should include conversations with staff and Key Workers.</a:t>
            </a:r>
            <a:endParaRPr lang="en-GB" sz="1000" dirty="0">
              <a:solidFill>
                <a:schemeClr val="tx1"/>
              </a:solidFill>
            </a:endParaRPr>
          </a:p>
        </p:txBody>
      </p:sp>
      <p:sp>
        <p:nvSpPr>
          <p:cNvPr id="23" name="Rounded Rectangle 22"/>
          <p:cNvSpPr/>
          <p:nvPr/>
        </p:nvSpPr>
        <p:spPr>
          <a:xfrm>
            <a:off x="5860809" y="1131426"/>
            <a:ext cx="2520000" cy="1980000"/>
          </a:xfrm>
          <a:prstGeom prst="roundRect">
            <a:avLst/>
          </a:prstGeom>
          <a:solidFill>
            <a:srgbClr val="EDF7FC"/>
          </a:solidFill>
          <a:ln>
            <a:solidFill>
              <a:srgbClr val="EDF7F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0100">
              <a:lnSpc>
                <a:spcPct val="90000"/>
              </a:lnSpc>
              <a:spcAft>
                <a:spcPct val="35000"/>
              </a:spcAft>
              <a:defRPr/>
            </a:pPr>
            <a:r>
              <a:rPr lang="en-GB" sz="1400" b="1" dirty="0">
                <a:solidFill>
                  <a:schemeClr val="tx1"/>
                </a:solidFill>
              </a:rPr>
              <a:t>Rehabilitative Leadership</a:t>
            </a:r>
          </a:p>
          <a:p>
            <a:pPr algn="ctr" defTabSz="800100">
              <a:lnSpc>
                <a:spcPct val="90000"/>
              </a:lnSpc>
              <a:spcAft>
                <a:spcPct val="35000"/>
              </a:spcAft>
              <a:defRPr/>
            </a:pPr>
            <a:r>
              <a:rPr lang="en-GB" sz="1000" dirty="0">
                <a:solidFill>
                  <a:schemeClr val="tx1"/>
                </a:solidFill>
              </a:rPr>
              <a:t>Leaders share  the rehabilitative vision for the future, engage with the rehabilitative culture, and deliver their responsibilities with visibility and moral consistency. </a:t>
            </a:r>
          </a:p>
        </p:txBody>
      </p:sp>
      <p:sp>
        <p:nvSpPr>
          <p:cNvPr id="24" name="Rounded Rectangle 23"/>
          <p:cNvSpPr/>
          <p:nvPr/>
        </p:nvSpPr>
        <p:spPr>
          <a:xfrm>
            <a:off x="1164772" y="3490157"/>
            <a:ext cx="3060000" cy="1980000"/>
          </a:xfrm>
          <a:prstGeom prst="roundRect">
            <a:avLst/>
          </a:prstGeom>
          <a:solidFill>
            <a:srgbClr val="EDF7FC"/>
          </a:solidFill>
          <a:ln>
            <a:solidFill>
              <a:srgbClr val="EDF7F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0100">
              <a:lnSpc>
                <a:spcPct val="90000"/>
              </a:lnSpc>
              <a:spcAft>
                <a:spcPct val="35000"/>
              </a:spcAft>
              <a:defRPr/>
            </a:pPr>
            <a:r>
              <a:rPr lang="en-GB" sz="1400" b="1" dirty="0">
                <a:solidFill>
                  <a:schemeClr val="tx1"/>
                </a:solidFill>
              </a:rPr>
              <a:t>Rehabilitative Activities</a:t>
            </a:r>
          </a:p>
          <a:p>
            <a:pPr algn="ctr" defTabSz="800100">
              <a:lnSpc>
                <a:spcPct val="90000"/>
              </a:lnSpc>
              <a:spcAft>
                <a:spcPct val="35000"/>
              </a:spcAft>
              <a:defRPr/>
            </a:pPr>
            <a:r>
              <a:rPr lang="en-GB" altLang="en-US" sz="1000" dirty="0" smtClean="0">
                <a:solidFill>
                  <a:schemeClr val="tx1"/>
                </a:solidFill>
              </a:rPr>
              <a:t>. </a:t>
            </a:r>
            <a:r>
              <a:rPr lang="en-GB" altLang="en-US" sz="1000" dirty="0">
                <a:solidFill>
                  <a:schemeClr val="tx1"/>
                </a:solidFill>
              </a:rPr>
              <a:t>Provision matches their place in their journey and is targeted by risk and need. Involves understanding the offender journey, understanding the outcomes of each activity and using sentence planning to target activities to those who have the risk and needs that mean they will benefit from them. </a:t>
            </a:r>
            <a:endParaRPr lang="en-GB" sz="1000" dirty="0">
              <a:solidFill>
                <a:schemeClr val="tx1"/>
              </a:solidFill>
            </a:endParaRPr>
          </a:p>
        </p:txBody>
      </p:sp>
      <p:sp>
        <p:nvSpPr>
          <p:cNvPr id="27" name="Rounded Rectangle 26"/>
          <p:cNvSpPr/>
          <p:nvPr/>
        </p:nvSpPr>
        <p:spPr>
          <a:xfrm>
            <a:off x="4927950" y="3490157"/>
            <a:ext cx="3060000" cy="1980000"/>
          </a:xfrm>
          <a:prstGeom prst="roundRect">
            <a:avLst/>
          </a:prstGeom>
          <a:solidFill>
            <a:srgbClr val="EDF7FC"/>
          </a:solidFill>
          <a:ln>
            <a:solidFill>
              <a:srgbClr val="EDF7F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0100">
              <a:lnSpc>
                <a:spcPct val="90000"/>
              </a:lnSpc>
              <a:spcAft>
                <a:spcPct val="35000"/>
              </a:spcAft>
              <a:defRPr/>
            </a:pPr>
            <a:r>
              <a:rPr lang="en-GB" sz="1400" b="1" dirty="0">
                <a:solidFill>
                  <a:schemeClr val="tx1"/>
                </a:solidFill>
              </a:rPr>
              <a:t>Rehabilitative Staff</a:t>
            </a:r>
          </a:p>
          <a:p>
            <a:pPr algn="ctr" defTabSz="800100">
              <a:lnSpc>
                <a:spcPct val="90000"/>
              </a:lnSpc>
              <a:spcAft>
                <a:spcPct val="35000"/>
              </a:spcAft>
              <a:defRPr/>
            </a:pPr>
            <a:r>
              <a:rPr lang="en-GB" sz="1000" dirty="0">
                <a:solidFill>
                  <a:schemeClr val="tx1"/>
                </a:solidFill>
              </a:rPr>
              <a:t>All staff working in the prison </a:t>
            </a:r>
            <a:r>
              <a:rPr lang="en-GB" sz="1000" dirty="0" smtClean="0">
                <a:solidFill>
                  <a:schemeClr val="tx1"/>
                </a:solidFill>
              </a:rPr>
              <a:t>should </a:t>
            </a:r>
            <a:r>
              <a:rPr lang="en-GB" sz="1000" dirty="0">
                <a:solidFill>
                  <a:schemeClr val="tx1"/>
                </a:solidFill>
              </a:rPr>
              <a:t>have the confidence and skills to make every contact </a:t>
            </a:r>
            <a:r>
              <a:rPr lang="en-GB" sz="1000" dirty="0" smtClean="0">
                <a:solidFill>
                  <a:schemeClr val="tx1"/>
                </a:solidFill>
              </a:rPr>
              <a:t>matter. </a:t>
            </a:r>
            <a:endParaRPr lang="en-GB" sz="1000" dirty="0">
              <a:solidFill>
                <a:schemeClr val="tx1"/>
              </a:solidFill>
            </a:endParaRPr>
          </a:p>
        </p:txBody>
      </p:sp>
    </p:spTree>
    <p:extLst>
      <p:ext uri="{BB962C8B-B14F-4D97-AF65-F5344CB8AC3E}">
        <p14:creationId xmlns:p14="http://schemas.microsoft.com/office/powerpoint/2010/main" val="1658399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93700" y="328522"/>
            <a:ext cx="8348662" cy="511175"/>
          </a:xfrm>
        </p:spPr>
        <p:txBody>
          <a:bodyPr/>
          <a:lstStyle/>
          <a:p>
            <a:r>
              <a:rPr lang="en-GB" altLang="en-US" sz="3200" dirty="0" smtClean="0"/>
              <a:t>How is this achieved?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45693139"/>
              </p:ext>
            </p:extLst>
          </p:nvPr>
        </p:nvGraphicFramePr>
        <p:xfrm>
          <a:off x="393700" y="942977"/>
          <a:ext cx="8350250" cy="5206813"/>
        </p:xfrm>
        <a:graphic>
          <a:graphicData uri="http://schemas.openxmlformats.org/drawingml/2006/table">
            <a:tbl>
              <a:tblPr firstRow="1" bandRow="1">
                <a:tableStyleId>{5C22544A-7EE6-4342-B048-85BDC9FD1C3A}</a:tableStyleId>
              </a:tblPr>
              <a:tblGrid>
                <a:gridCol w="3607326"/>
                <a:gridCol w="4742924"/>
              </a:tblGrid>
              <a:tr h="964247">
                <a:tc gridSpan="2">
                  <a:txBody>
                    <a:bodyPr/>
                    <a:lstStyle/>
                    <a:p>
                      <a:r>
                        <a:rPr lang="en-GB" sz="1800" dirty="0" smtClean="0"/>
                        <a:t>Rehabilitative Culture:</a:t>
                      </a:r>
                      <a:r>
                        <a:rPr lang="en-GB" sz="1800" baseline="0" dirty="0" smtClean="0"/>
                        <a:t> All aspects of our culture are safe, decent,, hopeful and optimistic about desistance from offending.  This is achieved by:</a:t>
                      </a:r>
                    </a:p>
                    <a:p>
                      <a:endParaRPr lang="en-GB" sz="1800" dirty="0"/>
                    </a:p>
                  </a:txBody>
                  <a:tcPr marT="45726" marB="45726"/>
                </a:tc>
                <a:tc hMerge="1">
                  <a:txBody>
                    <a:bodyPr/>
                    <a:lstStyle/>
                    <a:p>
                      <a:endParaRPr lang="en-GB" dirty="0"/>
                    </a:p>
                  </a:txBody>
                  <a:tcPr/>
                </a:tc>
              </a:tr>
              <a:tr h="964128">
                <a:tc>
                  <a:txBody>
                    <a:bodyPr/>
                    <a:lstStyle/>
                    <a:p>
                      <a:r>
                        <a:rPr lang="en-GB" sz="1800" b="1" dirty="0" smtClean="0"/>
                        <a:t>Relationships</a:t>
                      </a:r>
                      <a:r>
                        <a:rPr lang="en-GB" sz="1800" dirty="0" smtClean="0"/>
                        <a:t> that are supportive and collaborative for all</a:t>
                      </a:r>
                      <a:endParaRPr lang="en-GB" sz="1800" dirty="0"/>
                    </a:p>
                  </a:txBody>
                  <a:tcPr marT="45726" marB="45726"/>
                </a:tc>
                <a:tc>
                  <a:txBody>
                    <a:bodyPr/>
                    <a:lstStyle/>
                    <a:p>
                      <a:pPr marL="285750" indent="-285750">
                        <a:buFont typeface="Arial" panose="020B0604020202020204" pitchFamily="34" charset="0"/>
                        <a:buChar char="•"/>
                      </a:pPr>
                      <a:r>
                        <a:rPr lang="en-GB" sz="1800" i="1" dirty="0" smtClean="0"/>
                        <a:t>Five</a:t>
                      </a:r>
                      <a:r>
                        <a:rPr lang="en-GB" sz="1800" i="1" baseline="0" dirty="0" smtClean="0"/>
                        <a:t> Minute Intervention (FMI)</a:t>
                      </a:r>
                      <a:r>
                        <a:rPr lang="en-GB" sz="1800" i="1" dirty="0" smtClean="0"/>
                        <a:t>, Strategy of choices, conditions of Success, families work, Key workers</a:t>
                      </a:r>
                      <a:endParaRPr lang="en-GB" sz="1800" i="1" dirty="0"/>
                    </a:p>
                  </a:txBody>
                  <a:tcPr marT="45726" marB="45726"/>
                </a:tc>
              </a:tr>
              <a:tr h="674972">
                <a:tc>
                  <a:txBody>
                    <a:bodyPr/>
                    <a:lstStyle/>
                    <a:p>
                      <a:r>
                        <a:rPr lang="en-GB" sz="1800" b="1" dirty="0" smtClean="0"/>
                        <a:t>Management and leadership </a:t>
                      </a:r>
                      <a:r>
                        <a:rPr lang="en-GB" sz="1800" dirty="0" smtClean="0"/>
                        <a:t>that encourage engagement</a:t>
                      </a:r>
                      <a:endParaRPr lang="en-GB" sz="1800" dirty="0"/>
                    </a:p>
                  </a:txBody>
                  <a:tcPr marT="45726" marB="45726"/>
                </a:tc>
                <a:tc>
                  <a:txBody>
                    <a:bodyPr/>
                    <a:lstStyle/>
                    <a:p>
                      <a:pPr marL="285750" indent="-285750">
                        <a:buFont typeface="Arial" panose="020B0604020202020204" pitchFamily="34" charset="0"/>
                        <a:buChar char="•"/>
                      </a:pPr>
                      <a:r>
                        <a:rPr lang="en-GB" sz="1800" i="1" dirty="0" smtClean="0"/>
                        <a:t>Coaching, Councils &amp; Committees, Communications</a:t>
                      </a:r>
                      <a:endParaRPr lang="en-GB" sz="1800" i="1" dirty="0"/>
                    </a:p>
                  </a:txBody>
                  <a:tcPr marT="45726" marB="45726"/>
                </a:tc>
              </a:tr>
              <a:tr h="964247">
                <a:tc>
                  <a:txBody>
                    <a:bodyPr/>
                    <a:lstStyle/>
                    <a:p>
                      <a:r>
                        <a:rPr lang="en-GB" sz="1800" b="1" dirty="0" smtClean="0"/>
                        <a:t>Activities</a:t>
                      </a:r>
                      <a:r>
                        <a:rPr lang="en-GB" sz="1800" dirty="0" smtClean="0"/>
                        <a:t> that promote wellbeing and desistance</a:t>
                      </a:r>
                      <a:endParaRPr lang="en-GB" sz="1800" dirty="0"/>
                    </a:p>
                  </a:txBody>
                  <a:tcPr marT="45726" marB="45726"/>
                </a:tc>
                <a:tc>
                  <a:txBody>
                    <a:bodyPr/>
                    <a:lstStyle/>
                    <a:p>
                      <a:pPr marL="285750" indent="-285750">
                        <a:buFont typeface="Arial" panose="020B0604020202020204" pitchFamily="34" charset="0"/>
                        <a:buChar char="•"/>
                      </a:pPr>
                      <a:r>
                        <a:rPr lang="en-GB" sz="1800" i="1" dirty="0" smtClean="0"/>
                        <a:t>Offending</a:t>
                      </a:r>
                      <a:r>
                        <a:rPr lang="en-GB" sz="1800" i="1" baseline="0" dirty="0" smtClean="0"/>
                        <a:t> behaviour programmes, substance misuse services, education, work, leisure, peer support</a:t>
                      </a:r>
                      <a:endParaRPr lang="en-GB" sz="1800" i="1" dirty="0"/>
                    </a:p>
                  </a:txBody>
                  <a:tcPr marT="45726" marB="45726"/>
                </a:tc>
              </a:tr>
              <a:tr h="674972">
                <a:tc>
                  <a:txBody>
                    <a:bodyPr/>
                    <a:lstStyle/>
                    <a:p>
                      <a:r>
                        <a:rPr lang="en-GB" sz="1800" dirty="0" smtClean="0"/>
                        <a:t>Fair</a:t>
                      </a:r>
                      <a:r>
                        <a:rPr lang="en-GB" sz="1800" baseline="0" dirty="0" smtClean="0"/>
                        <a:t> </a:t>
                      </a:r>
                      <a:r>
                        <a:rPr lang="en-GB" sz="1800" b="1" baseline="0" dirty="0" smtClean="0"/>
                        <a:t>processes and system </a:t>
                      </a:r>
                      <a:r>
                        <a:rPr lang="en-GB" sz="1800" baseline="0" dirty="0" smtClean="0"/>
                        <a:t>that focus on rehabilitation</a:t>
                      </a:r>
                      <a:endParaRPr lang="en-GB" sz="1800" dirty="0"/>
                    </a:p>
                  </a:txBody>
                  <a:tcPr marT="45726" marB="45726"/>
                </a:tc>
                <a:tc>
                  <a:txBody>
                    <a:bodyPr/>
                    <a:lstStyle/>
                    <a:p>
                      <a:pPr marL="285750" indent="-285750">
                        <a:buFont typeface="Arial" panose="020B0604020202020204" pitchFamily="34" charset="0"/>
                        <a:buChar char="•"/>
                      </a:pPr>
                      <a:r>
                        <a:rPr lang="en-GB" sz="1800" i="1" dirty="0" smtClean="0"/>
                        <a:t>Reward and recognition, fair and transparent processes, procedural justice</a:t>
                      </a:r>
                      <a:endParaRPr lang="en-GB" sz="1800" i="1" dirty="0"/>
                    </a:p>
                  </a:txBody>
                  <a:tcPr marT="45726" marB="45726"/>
                </a:tc>
              </a:tr>
              <a:tr h="964247">
                <a:tc>
                  <a:txBody>
                    <a:bodyPr/>
                    <a:lstStyle/>
                    <a:p>
                      <a:r>
                        <a:rPr lang="en-GB" sz="1800" dirty="0" smtClean="0"/>
                        <a:t>A </a:t>
                      </a:r>
                      <a:r>
                        <a:rPr lang="en-GB" sz="1800" b="1" dirty="0" smtClean="0"/>
                        <a:t>normalised environment </a:t>
                      </a:r>
                      <a:r>
                        <a:rPr lang="en-GB" sz="1800" dirty="0" smtClean="0"/>
                        <a:t>that promotes safety, decency and hope</a:t>
                      </a:r>
                      <a:endParaRPr lang="en-GB" sz="1800" dirty="0"/>
                    </a:p>
                  </a:txBody>
                  <a:tcPr marT="45726" marB="45726"/>
                </a:tc>
                <a:tc>
                  <a:txBody>
                    <a:bodyPr/>
                    <a:lstStyle/>
                    <a:p>
                      <a:pPr marL="285750" indent="-285750">
                        <a:buFont typeface="Arial" panose="020B0604020202020204" pitchFamily="34" charset="0"/>
                        <a:buChar char="•"/>
                      </a:pPr>
                      <a:r>
                        <a:rPr lang="en-GB" sz="1800" i="1" dirty="0" smtClean="0"/>
                        <a:t>Access to outdoors, clean and decent, broken things get fixed, signs and symbols, language</a:t>
                      </a:r>
                      <a:endParaRPr lang="en-GB" sz="1800" i="1" dirty="0"/>
                    </a:p>
                  </a:txBody>
                  <a:tcPr marT="45726" marB="45726"/>
                </a:tc>
              </a:tr>
            </a:tbl>
          </a:graphicData>
        </a:graphic>
      </p:graphicFrame>
      <p:sp>
        <p:nvSpPr>
          <p:cNvPr id="4" name="Slide Number Placeholder 3"/>
          <p:cNvSpPr>
            <a:spLocks noGrp="1"/>
          </p:cNvSpPr>
          <p:nvPr>
            <p:ph type="sldNum" sz="quarter" idx="10"/>
          </p:nvPr>
        </p:nvSpPr>
        <p:spPr/>
        <p:txBody>
          <a:bodyPr/>
          <a:lstStyle/>
          <a:p>
            <a:pPr>
              <a:defRPr/>
            </a:pPr>
            <a:fld id="{E28CDC64-2358-41E0-AE61-42E27639E534}" type="slidenum">
              <a:rPr lang="en-GB" smtClean="0"/>
              <a:pPr>
                <a:defRPr/>
              </a:pPr>
              <a:t>5</a:t>
            </a:fld>
            <a:endParaRPr lang="en-GB"/>
          </a:p>
        </p:txBody>
      </p:sp>
    </p:spTree>
    <p:extLst>
      <p:ext uri="{BB962C8B-B14F-4D97-AF65-F5344CB8AC3E}">
        <p14:creationId xmlns:p14="http://schemas.microsoft.com/office/powerpoint/2010/main" val="4227306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3"/>
          <p:cNvSpPr>
            <a:spLocks noGrp="1"/>
          </p:cNvSpPr>
          <p:nvPr>
            <p:ph type="title"/>
          </p:nvPr>
        </p:nvSpPr>
        <p:spPr>
          <a:xfrm>
            <a:off x="912080" y="172520"/>
            <a:ext cx="2747963" cy="1359227"/>
          </a:xfrm>
        </p:spPr>
        <p:txBody>
          <a:bodyPr rtlCol="0">
            <a:normAutofit/>
          </a:bodyPr>
          <a:lstStyle/>
          <a:p>
            <a:pPr fontAlgn="auto">
              <a:spcAft>
                <a:spcPts val="0"/>
              </a:spcAft>
              <a:defRPr/>
            </a:pPr>
            <a:r>
              <a:rPr lang="en-GB" sz="1800" dirty="0">
                <a:latin typeface="+mn-lt"/>
              </a:rPr>
              <a:t>Procedural Justice </a:t>
            </a:r>
            <a:br>
              <a:rPr lang="en-GB" sz="1800" dirty="0">
                <a:latin typeface="+mn-lt"/>
              </a:rPr>
            </a:br>
            <a:r>
              <a:rPr lang="en-GB" sz="1800" dirty="0">
                <a:latin typeface="+mn-lt"/>
              </a:rPr>
              <a:t>(or fairness of process)</a:t>
            </a:r>
          </a:p>
        </p:txBody>
      </p:sp>
      <p:sp>
        <p:nvSpPr>
          <p:cNvPr id="5" name="Content Placeholder 4"/>
          <p:cNvSpPr>
            <a:spLocks noGrp="1"/>
          </p:cNvSpPr>
          <p:nvPr>
            <p:ph sz="half" idx="1"/>
          </p:nvPr>
        </p:nvSpPr>
        <p:spPr>
          <a:xfrm>
            <a:off x="346473" y="2000250"/>
            <a:ext cx="4111228" cy="3263504"/>
          </a:xfrm>
          <a:ln w="28575">
            <a:solidFill>
              <a:schemeClr val="accent1">
                <a:lumMod val="40000"/>
                <a:lumOff val="60000"/>
              </a:schemeClr>
            </a:solidFill>
          </a:ln>
        </p:spPr>
        <p:txBody>
          <a:bodyPr rtlCol="0">
            <a:noAutofit/>
          </a:bodyPr>
          <a:lstStyle/>
          <a:p>
            <a:pPr marL="0" indent="0" fontAlgn="auto">
              <a:lnSpc>
                <a:spcPct val="110000"/>
              </a:lnSpc>
              <a:spcBef>
                <a:spcPts val="0"/>
              </a:spcBef>
              <a:spcAft>
                <a:spcPts val="0"/>
              </a:spcAft>
              <a:buNone/>
              <a:defRPr/>
            </a:pPr>
            <a:r>
              <a:rPr lang="en-GB" sz="1350" b="1" dirty="0"/>
              <a:t>Why is this useful to know about?</a:t>
            </a:r>
          </a:p>
          <a:p>
            <a:pPr marL="0" indent="0" fontAlgn="auto">
              <a:lnSpc>
                <a:spcPct val="110000"/>
              </a:lnSpc>
              <a:spcBef>
                <a:spcPts val="0"/>
              </a:spcBef>
              <a:spcAft>
                <a:spcPts val="0"/>
              </a:spcAft>
              <a:buNone/>
              <a:defRPr/>
            </a:pPr>
            <a:endParaRPr lang="en-GB" sz="1050" dirty="0"/>
          </a:p>
          <a:p>
            <a:pPr marL="0" indent="0" fontAlgn="auto">
              <a:lnSpc>
                <a:spcPct val="110000"/>
              </a:lnSpc>
              <a:spcBef>
                <a:spcPts val="0"/>
              </a:spcBef>
              <a:spcAft>
                <a:spcPts val="0"/>
              </a:spcAft>
              <a:buNone/>
              <a:defRPr/>
            </a:pPr>
            <a:r>
              <a:rPr lang="en-GB" sz="1050" dirty="0"/>
              <a:t>Procedural justice helps people accept and abide by decisions:</a:t>
            </a:r>
          </a:p>
          <a:p>
            <a:pPr marL="0" indent="0" fontAlgn="auto">
              <a:lnSpc>
                <a:spcPct val="110000"/>
              </a:lnSpc>
              <a:spcBef>
                <a:spcPts val="0"/>
              </a:spcBef>
              <a:spcAft>
                <a:spcPts val="0"/>
              </a:spcAft>
              <a:buNone/>
              <a:defRPr/>
            </a:pPr>
            <a:endParaRPr lang="en-GB" sz="1050" dirty="0"/>
          </a:p>
          <a:p>
            <a:pPr fontAlgn="auto">
              <a:lnSpc>
                <a:spcPct val="110000"/>
              </a:lnSpc>
              <a:spcBef>
                <a:spcPts val="0"/>
              </a:spcBef>
              <a:spcAft>
                <a:spcPts val="0"/>
              </a:spcAft>
              <a:buFont typeface="Wingdings" panose="05000000000000000000" pitchFamily="2" charset="2"/>
              <a:buChar char="Ø"/>
              <a:defRPr/>
            </a:pPr>
            <a:r>
              <a:rPr lang="en-GB" sz="1050" dirty="0"/>
              <a:t>increases how legitimate the law and decisions made by those in authority are seen to be</a:t>
            </a:r>
          </a:p>
          <a:p>
            <a:pPr fontAlgn="auto">
              <a:lnSpc>
                <a:spcPct val="110000"/>
              </a:lnSpc>
              <a:spcBef>
                <a:spcPts val="0"/>
              </a:spcBef>
              <a:spcAft>
                <a:spcPts val="0"/>
              </a:spcAft>
              <a:buFont typeface="Wingdings" panose="05000000000000000000" pitchFamily="2" charset="2"/>
              <a:buChar char="Ø"/>
              <a:defRPr/>
            </a:pPr>
            <a:r>
              <a:rPr lang="en-GB" sz="1050" dirty="0"/>
              <a:t>creates commitment to obey (immediately and over time)</a:t>
            </a:r>
          </a:p>
          <a:p>
            <a:pPr marL="0" indent="0" fontAlgn="auto">
              <a:lnSpc>
                <a:spcPct val="110000"/>
              </a:lnSpc>
              <a:spcBef>
                <a:spcPts val="0"/>
              </a:spcBef>
              <a:spcAft>
                <a:spcPts val="0"/>
              </a:spcAft>
              <a:buNone/>
              <a:defRPr/>
            </a:pPr>
            <a:endParaRPr lang="en-GB" sz="1050" dirty="0"/>
          </a:p>
          <a:p>
            <a:pPr marL="0" indent="0" fontAlgn="auto">
              <a:lnSpc>
                <a:spcPct val="110000"/>
              </a:lnSpc>
              <a:spcBef>
                <a:spcPts val="0"/>
              </a:spcBef>
              <a:spcAft>
                <a:spcPts val="0"/>
              </a:spcAft>
              <a:buNone/>
              <a:defRPr/>
            </a:pPr>
            <a:r>
              <a:rPr lang="en-GB" sz="1050" dirty="0"/>
              <a:t>Procedural justice positively affects perceptions:</a:t>
            </a:r>
          </a:p>
          <a:p>
            <a:pPr marL="0" indent="0" fontAlgn="auto">
              <a:lnSpc>
                <a:spcPct val="110000"/>
              </a:lnSpc>
              <a:spcBef>
                <a:spcPts val="0"/>
              </a:spcBef>
              <a:spcAft>
                <a:spcPts val="0"/>
              </a:spcAft>
              <a:buNone/>
              <a:defRPr/>
            </a:pPr>
            <a:endParaRPr lang="en-GB" sz="1050" dirty="0"/>
          </a:p>
          <a:p>
            <a:pPr fontAlgn="auto">
              <a:lnSpc>
                <a:spcPct val="110000"/>
              </a:lnSpc>
              <a:spcBef>
                <a:spcPts val="0"/>
              </a:spcBef>
              <a:spcAft>
                <a:spcPts val="0"/>
              </a:spcAft>
              <a:buFont typeface="Wingdings" panose="05000000000000000000" pitchFamily="2" charset="2"/>
              <a:buChar char="Ø"/>
              <a:defRPr/>
            </a:pPr>
            <a:r>
              <a:rPr lang="en-GB" sz="1050" dirty="0"/>
              <a:t>more positive views of the law, system, authority figures</a:t>
            </a:r>
          </a:p>
          <a:p>
            <a:pPr fontAlgn="auto">
              <a:lnSpc>
                <a:spcPct val="110000"/>
              </a:lnSpc>
              <a:spcBef>
                <a:spcPts val="0"/>
              </a:spcBef>
              <a:spcAft>
                <a:spcPts val="0"/>
              </a:spcAft>
              <a:buFont typeface="Wingdings" panose="05000000000000000000" pitchFamily="2" charset="2"/>
              <a:buChar char="Ø"/>
              <a:defRPr/>
            </a:pPr>
            <a:r>
              <a:rPr lang="en-GB" sz="1050" dirty="0"/>
              <a:t>increases trust and confidence in authority</a:t>
            </a:r>
          </a:p>
          <a:p>
            <a:pPr marL="0" indent="0" fontAlgn="auto">
              <a:spcBef>
                <a:spcPts val="0"/>
              </a:spcBef>
              <a:spcAft>
                <a:spcPts val="0"/>
              </a:spcAft>
              <a:buNone/>
              <a:defRPr/>
            </a:pPr>
            <a:endParaRPr lang="en-GB" sz="1050" dirty="0"/>
          </a:p>
          <a:p>
            <a:pPr marL="0" indent="0" fontAlgn="auto">
              <a:lnSpc>
                <a:spcPct val="110000"/>
              </a:lnSpc>
              <a:spcBef>
                <a:spcPts val="0"/>
              </a:spcBef>
              <a:spcAft>
                <a:spcPts val="0"/>
              </a:spcAft>
              <a:buNone/>
              <a:defRPr/>
            </a:pPr>
            <a:r>
              <a:rPr lang="en-GB" sz="1050" dirty="0"/>
              <a:t>How people and their problems are managed (e.g. in court) influences these outcomes more than the final decision  made (i.e. whether this is in their favour or not). </a:t>
            </a:r>
          </a:p>
          <a:p>
            <a:pPr marL="0" indent="0" fontAlgn="auto">
              <a:lnSpc>
                <a:spcPct val="110000"/>
              </a:lnSpc>
              <a:spcBef>
                <a:spcPts val="0"/>
              </a:spcBef>
              <a:spcAft>
                <a:spcPts val="0"/>
              </a:spcAft>
              <a:buNone/>
              <a:defRPr/>
            </a:pPr>
            <a:endParaRPr lang="en-GB" sz="1050" dirty="0"/>
          </a:p>
          <a:p>
            <a:pPr marL="0" indent="0" fontAlgn="auto">
              <a:lnSpc>
                <a:spcPct val="110000"/>
              </a:lnSpc>
              <a:spcBef>
                <a:spcPts val="0"/>
              </a:spcBef>
              <a:spcAft>
                <a:spcPts val="0"/>
              </a:spcAft>
              <a:buNone/>
              <a:defRPr/>
            </a:pPr>
            <a:r>
              <a:rPr lang="en-GB" sz="1050" dirty="0"/>
              <a:t>Procedural justice matters whether stakes are high or low.</a:t>
            </a:r>
          </a:p>
          <a:p>
            <a:pPr marL="0" indent="0" fontAlgn="auto">
              <a:lnSpc>
                <a:spcPct val="110000"/>
              </a:lnSpc>
              <a:spcBef>
                <a:spcPts val="0"/>
              </a:spcBef>
              <a:spcAft>
                <a:spcPts val="0"/>
              </a:spcAft>
              <a:buNone/>
              <a:defRPr/>
            </a:pPr>
            <a:endParaRPr lang="en-GB" sz="1050" dirty="0"/>
          </a:p>
        </p:txBody>
      </p:sp>
      <p:graphicFrame>
        <p:nvGraphicFramePr>
          <p:cNvPr id="13" name="Content Placeholder 8"/>
          <p:cNvGraphicFramePr>
            <a:graphicFrameLocks noGrp="1"/>
          </p:cNvGraphicFramePr>
          <p:nvPr>
            <p:ph sz="half" idx="2"/>
            <p:extLst/>
          </p:nvPr>
        </p:nvGraphicFramePr>
        <p:xfrm>
          <a:off x="4849330" y="2104311"/>
          <a:ext cx="3886200" cy="30553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341" name="TextBox 14"/>
          <p:cNvSpPr txBox="1">
            <a:spLocks noChangeArrowheads="1"/>
          </p:cNvSpPr>
          <p:nvPr/>
        </p:nvSpPr>
        <p:spPr bwMode="auto">
          <a:xfrm>
            <a:off x="4714875" y="1554188"/>
            <a:ext cx="3486150" cy="300082"/>
          </a:xfrm>
          <a:prstGeom prst="rect">
            <a:avLst/>
          </a:prstGeom>
          <a:solidFill>
            <a:schemeClr val="accent4">
              <a:lumMod val="20000"/>
              <a:lumOff val="80000"/>
            </a:schemeClr>
          </a:solidFill>
          <a:ln>
            <a:noFill/>
          </a:ln>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fontAlgn="auto" hangingPunct="1">
              <a:lnSpc>
                <a:spcPct val="100000"/>
              </a:lnSpc>
              <a:spcBef>
                <a:spcPct val="0"/>
              </a:spcBef>
              <a:spcAft>
                <a:spcPts val="0"/>
              </a:spcAft>
              <a:buNone/>
              <a:defRPr/>
            </a:pPr>
            <a:r>
              <a:rPr lang="en-GB" sz="1350" b="1" dirty="0"/>
              <a:t>Four principles of procedural justice:</a:t>
            </a:r>
          </a:p>
        </p:txBody>
      </p:sp>
      <p:sp>
        <p:nvSpPr>
          <p:cNvPr id="23558" name="TextBox 1"/>
          <p:cNvSpPr txBox="1">
            <a:spLocks noChangeArrowheads="1"/>
          </p:cNvSpPr>
          <p:nvPr/>
        </p:nvSpPr>
        <p:spPr bwMode="auto">
          <a:xfrm>
            <a:off x="3920372" y="692627"/>
            <a:ext cx="4330304"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sz="1350" b="1" i="1" dirty="0"/>
              <a:t>Procedural justice suggests that the fairness of processes in justice systems affects how people view the system and respond to it.</a:t>
            </a:r>
          </a:p>
        </p:txBody>
      </p:sp>
      <p:sp>
        <p:nvSpPr>
          <p:cNvPr id="2" name="Slide Number Placeholder 1"/>
          <p:cNvSpPr>
            <a:spLocks noGrp="1"/>
          </p:cNvSpPr>
          <p:nvPr>
            <p:ph type="sldNum" sz="quarter" idx="4294967295"/>
          </p:nvPr>
        </p:nvSpPr>
        <p:spPr>
          <a:xfrm>
            <a:off x="6457950" y="5624513"/>
            <a:ext cx="2057400" cy="273844"/>
          </a:xfrm>
          <a:prstGeom prst="rect">
            <a:avLst/>
          </a:prstGeom>
        </p:spPr>
        <p:txBody>
          <a:bodyPr/>
          <a:lstStyle/>
          <a:p>
            <a:pPr>
              <a:defRPr/>
            </a:pPr>
            <a:fld id="{5A10C9D4-3E6A-4855-8A8D-A0AF73809338}" type="slidenum">
              <a:rPr lang="en-GB" smtClean="0"/>
              <a:pPr>
                <a:defRPr/>
              </a:pPr>
              <a:t>6</a:t>
            </a:fld>
            <a:endParaRPr lang="en-GB" dirty="0"/>
          </a:p>
        </p:txBody>
      </p:sp>
    </p:spTree>
    <p:extLst>
      <p:ext uri="{BB962C8B-B14F-4D97-AF65-F5344CB8AC3E}">
        <p14:creationId xmlns:p14="http://schemas.microsoft.com/office/powerpoint/2010/main" val="1850591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44611" y="253497"/>
            <a:ext cx="4599390" cy="1540776"/>
          </a:xfrm>
        </p:spPr>
        <p:txBody>
          <a:bodyPr rtlCol="0">
            <a:normAutofit/>
          </a:bodyPr>
          <a:lstStyle/>
          <a:p>
            <a:pPr algn="ctr" fontAlgn="auto">
              <a:spcAft>
                <a:spcPts val="0"/>
              </a:spcAft>
              <a:defRPr/>
            </a:pPr>
            <a:r>
              <a:rPr lang="en-GB" altLang="en-US" sz="2025" i="1" dirty="0">
                <a:latin typeface="+mn-lt"/>
              </a:rPr>
              <a:t>The Core Rehabilitative Offer</a:t>
            </a:r>
            <a:br>
              <a:rPr lang="en-GB" altLang="en-US" sz="2025" i="1" dirty="0">
                <a:latin typeface="+mn-lt"/>
              </a:rPr>
            </a:br>
            <a:r>
              <a:rPr lang="en-GB" altLang="en-US" sz="1200" i="1" dirty="0">
                <a:latin typeface="+mn-lt"/>
              </a:rPr>
              <a:t>A set of minimum expectations for delivery of services to all </a:t>
            </a:r>
            <a:r>
              <a:rPr lang="en-GB" altLang="en-US" sz="1200" i="1" dirty="0" smtClean="0">
                <a:latin typeface="+mn-lt"/>
              </a:rPr>
              <a:t>people in prison </a:t>
            </a:r>
            <a:r>
              <a:rPr lang="en-GB" altLang="en-US" sz="1200" i="1" dirty="0">
                <a:latin typeface="+mn-lt"/>
              </a:rPr>
              <a:t>that assist their rehabilitation and safe resettlement</a:t>
            </a:r>
            <a:endParaRPr lang="en-GB" altLang="en-US" sz="1200" i="1" dirty="0"/>
          </a:p>
        </p:txBody>
      </p:sp>
      <p:sp>
        <p:nvSpPr>
          <p:cNvPr id="40964" name="TextBox 12"/>
          <p:cNvSpPr txBox="1">
            <a:spLocks noChangeArrowheads="1"/>
          </p:cNvSpPr>
          <p:nvPr/>
        </p:nvSpPr>
        <p:spPr bwMode="auto">
          <a:xfrm>
            <a:off x="209545" y="4701860"/>
            <a:ext cx="4335065" cy="1220847"/>
          </a:xfrm>
          <a:prstGeom prst="rect">
            <a:avLst/>
          </a:prstGeom>
          <a:noFill/>
          <a:ln w="28575">
            <a:solidFill>
              <a:schemeClr val="accent1">
                <a:lumMod val="40000"/>
                <a:lumOff val="6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fontAlgn="auto" hangingPunct="1">
              <a:lnSpc>
                <a:spcPts val="1050"/>
              </a:lnSpc>
              <a:spcBef>
                <a:spcPts val="0"/>
              </a:spcBef>
              <a:spcAft>
                <a:spcPts val="0"/>
              </a:spcAft>
              <a:buNone/>
              <a:defRPr/>
            </a:pPr>
            <a:endParaRPr lang="en-GB" altLang="en-US" sz="1350" b="1" i="1" dirty="0"/>
          </a:p>
          <a:p>
            <a:pPr eaLnBrk="1" fontAlgn="auto" hangingPunct="1">
              <a:lnSpc>
                <a:spcPts val="1050"/>
              </a:lnSpc>
              <a:spcBef>
                <a:spcPts val="0"/>
              </a:spcBef>
              <a:spcAft>
                <a:spcPts val="0"/>
              </a:spcAft>
              <a:buNone/>
              <a:defRPr/>
            </a:pPr>
            <a:r>
              <a:rPr lang="en-GB" altLang="en-US" sz="1350" b="1" i="1" dirty="0"/>
              <a:t>What else do you need ?</a:t>
            </a:r>
            <a:endParaRPr lang="en-GB" altLang="en-US" sz="900" b="1" dirty="0"/>
          </a:p>
          <a:p>
            <a:pPr marL="214313" indent="-214313" eaLnBrk="1" fontAlgn="auto" hangingPunct="1">
              <a:lnSpc>
                <a:spcPts val="1050"/>
              </a:lnSpc>
              <a:spcBef>
                <a:spcPts val="0"/>
              </a:spcBef>
              <a:spcAft>
                <a:spcPts val="0"/>
              </a:spcAft>
              <a:buFont typeface="Wingdings" panose="05000000000000000000" pitchFamily="2" charset="2"/>
              <a:buChar char="Ø"/>
              <a:defRPr/>
            </a:pPr>
            <a:r>
              <a:rPr lang="en-GB" sz="900" dirty="0"/>
              <a:t>Strong Leadership that fosters a shared rehabilitative vision for the organisation [see slides on rehabilitative prisons]. </a:t>
            </a:r>
          </a:p>
          <a:p>
            <a:pPr marL="214313" indent="-214313" eaLnBrk="1" fontAlgn="auto" hangingPunct="1">
              <a:lnSpc>
                <a:spcPts val="1050"/>
              </a:lnSpc>
              <a:spcBef>
                <a:spcPts val="0"/>
              </a:spcBef>
              <a:spcAft>
                <a:spcPts val="0"/>
              </a:spcAft>
              <a:buFont typeface="Wingdings" panose="05000000000000000000" pitchFamily="2" charset="2"/>
              <a:buChar char="Ø"/>
              <a:defRPr/>
            </a:pPr>
            <a:r>
              <a:rPr lang="en-GB" sz="900" dirty="0"/>
              <a:t>Motivated and skilled staff that can transform lives through every day, low cost </a:t>
            </a:r>
            <a:r>
              <a:rPr lang="en-GB" sz="900" dirty="0" smtClean="0"/>
              <a:t>activities.</a:t>
            </a:r>
            <a:endParaRPr lang="en-GB" sz="900" dirty="0"/>
          </a:p>
          <a:p>
            <a:pPr marL="214313" indent="-214313" eaLnBrk="1" fontAlgn="auto" hangingPunct="1">
              <a:lnSpc>
                <a:spcPts val="1050"/>
              </a:lnSpc>
              <a:spcBef>
                <a:spcPts val="0"/>
              </a:spcBef>
              <a:spcAft>
                <a:spcPts val="0"/>
              </a:spcAft>
              <a:buFont typeface="Wingdings" panose="05000000000000000000" pitchFamily="2" charset="2"/>
              <a:buChar char="Ø"/>
              <a:defRPr/>
            </a:pPr>
            <a:r>
              <a:rPr lang="en-GB" sz="900" dirty="0"/>
              <a:t>Ability to understand and respond to the impact your service environment has upon outcomes for service users .</a:t>
            </a:r>
          </a:p>
        </p:txBody>
      </p:sp>
      <p:sp>
        <p:nvSpPr>
          <p:cNvPr id="57348" name="TextBox 19"/>
          <p:cNvSpPr txBox="1">
            <a:spLocks noChangeArrowheads="1"/>
          </p:cNvSpPr>
          <p:nvPr/>
        </p:nvSpPr>
        <p:spPr bwMode="auto">
          <a:xfrm>
            <a:off x="5293519" y="1765697"/>
            <a:ext cx="1895475"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1350" b="1" i="1"/>
              <a:t>How do you develop it?</a:t>
            </a:r>
          </a:p>
        </p:txBody>
      </p:sp>
      <p:sp>
        <p:nvSpPr>
          <p:cNvPr id="57349" name="TextBox 20"/>
          <p:cNvSpPr txBox="1">
            <a:spLocks noChangeArrowheads="1"/>
          </p:cNvSpPr>
          <p:nvPr/>
        </p:nvSpPr>
        <p:spPr bwMode="auto">
          <a:xfrm>
            <a:off x="5878116" y="4476750"/>
            <a:ext cx="217646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350" b="1" i="1"/>
              <a:t>Is it enough?</a:t>
            </a:r>
          </a:p>
        </p:txBody>
      </p:sp>
      <p:sp>
        <p:nvSpPr>
          <p:cNvPr id="15" name="Curved Down Arrow 14"/>
          <p:cNvSpPr/>
          <p:nvPr/>
        </p:nvSpPr>
        <p:spPr>
          <a:xfrm rot="3448510">
            <a:off x="4491038" y="1521620"/>
            <a:ext cx="977503" cy="303609"/>
          </a:xfrm>
          <a:prstGeom prst="curvedDownArrow">
            <a:avLst>
              <a:gd name="adj1" fmla="val 33595"/>
              <a:gd name="adj2" fmla="val 85056"/>
              <a:gd name="adj3" fmla="val 40935"/>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solidFill>
                <a:schemeClr val="tx1"/>
              </a:solidFill>
            </a:endParaRPr>
          </a:p>
        </p:txBody>
      </p:sp>
      <p:sp>
        <p:nvSpPr>
          <p:cNvPr id="24" name="Curved Down Arrow 23"/>
          <p:cNvSpPr/>
          <p:nvPr/>
        </p:nvSpPr>
        <p:spPr>
          <a:xfrm rot="8420615">
            <a:off x="4608910" y="4712494"/>
            <a:ext cx="898922" cy="290513"/>
          </a:xfrm>
          <a:prstGeom prst="curvedDownArrow">
            <a:avLst>
              <a:gd name="adj1" fmla="val 42168"/>
              <a:gd name="adj2" fmla="val 88830"/>
              <a:gd name="adj3" fmla="val 35733"/>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solidFill>
                <a:schemeClr val="tx1"/>
              </a:solidFill>
            </a:endParaRPr>
          </a:p>
        </p:txBody>
      </p:sp>
      <p:sp>
        <p:nvSpPr>
          <p:cNvPr id="3" name="Right Arrow 2"/>
          <p:cNvSpPr/>
          <p:nvPr/>
        </p:nvSpPr>
        <p:spPr>
          <a:xfrm>
            <a:off x="4569619" y="5047060"/>
            <a:ext cx="1289447" cy="335756"/>
          </a:xfrm>
          <a:prstGeom prst="right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57353" name="TextBox 3"/>
          <p:cNvSpPr txBox="1">
            <a:spLocks noChangeArrowheads="1"/>
          </p:cNvSpPr>
          <p:nvPr/>
        </p:nvSpPr>
        <p:spPr bwMode="auto">
          <a:xfrm>
            <a:off x="5878116" y="4743451"/>
            <a:ext cx="3270647"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900" dirty="0"/>
              <a:t>Depending on the individual, the core offer won’t always be adequate to address all offending related risk and needs or the impact of imprisonment. Additional services that deliver defined rehabilitative outcomes following appropriate individual assessment should be made </a:t>
            </a:r>
            <a:r>
              <a:rPr lang="en-GB" altLang="en-US" sz="900" dirty="0" smtClean="0"/>
              <a:t>available</a:t>
            </a:r>
            <a:endParaRPr lang="en-GB" altLang="en-US" sz="900" dirty="0"/>
          </a:p>
        </p:txBody>
      </p:sp>
      <p:sp>
        <p:nvSpPr>
          <p:cNvPr id="5" name="Rectangle 4"/>
          <p:cNvSpPr/>
          <p:nvPr/>
        </p:nvSpPr>
        <p:spPr>
          <a:xfrm>
            <a:off x="291701" y="980983"/>
            <a:ext cx="4335065" cy="3760004"/>
          </a:xfrm>
          <a:prstGeom prst="rect">
            <a:avLst/>
          </a:prstGeom>
          <a:solidFill>
            <a:schemeClr val="accent4">
              <a:lumMod val="20000"/>
              <a:lumOff val="80000"/>
            </a:schemeClr>
          </a:solidFill>
          <a:ln w="28575">
            <a:noFill/>
          </a:ln>
        </p:spPr>
        <p:txBody>
          <a:bodyPr>
            <a:spAutoFit/>
          </a:bodyPr>
          <a:lstStyle/>
          <a:p>
            <a:pPr eaLnBrk="1" fontAlgn="auto" hangingPunct="1">
              <a:lnSpc>
                <a:spcPts val="1050"/>
              </a:lnSpc>
              <a:spcBef>
                <a:spcPts val="0"/>
              </a:spcBef>
              <a:spcAft>
                <a:spcPts val="0"/>
              </a:spcAft>
              <a:defRPr/>
            </a:pPr>
            <a:endParaRPr lang="en-GB" altLang="en-US" b="1" i="1" dirty="0">
              <a:latin typeface="+mn-lt"/>
            </a:endParaRPr>
          </a:p>
          <a:p>
            <a:pPr eaLnBrk="1" fontAlgn="auto" hangingPunct="1">
              <a:lnSpc>
                <a:spcPts val="1050"/>
              </a:lnSpc>
              <a:spcBef>
                <a:spcPts val="0"/>
              </a:spcBef>
              <a:spcAft>
                <a:spcPts val="0"/>
              </a:spcAft>
              <a:defRPr/>
            </a:pPr>
            <a:r>
              <a:rPr lang="en-GB" altLang="en-US" b="1" i="1" dirty="0">
                <a:latin typeface="+mn-lt"/>
              </a:rPr>
              <a:t>What is the Core Rehabilitative Offer?  </a:t>
            </a:r>
          </a:p>
          <a:p>
            <a:pPr algn="ctr" eaLnBrk="1" fontAlgn="auto" hangingPunct="1">
              <a:lnSpc>
                <a:spcPts val="1050"/>
              </a:lnSpc>
              <a:spcBef>
                <a:spcPts val="0"/>
              </a:spcBef>
              <a:spcAft>
                <a:spcPts val="0"/>
              </a:spcAft>
              <a:defRPr/>
            </a:pPr>
            <a:endParaRPr lang="en-GB" altLang="en-US" b="1" i="1" dirty="0">
              <a:latin typeface="+mn-lt"/>
            </a:endParaRPr>
          </a:p>
          <a:p>
            <a:pPr eaLnBrk="1" fontAlgn="auto" hangingPunct="1">
              <a:lnSpc>
                <a:spcPts val="1050"/>
              </a:lnSpc>
              <a:spcBef>
                <a:spcPts val="0"/>
              </a:spcBef>
              <a:spcAft>
                <a:spcPts val="0"/>
              </a:spcAft>
              <a:defRPr/>
            </a:pPr>
            <a:r>
              <a:rPr lang="en-GB" altLang="en-US" sz="1200" dirty="0">
                <a:latin typeface="+mn-lt"/>
              </a:rPr>
              <a:t>A minimum level of service that </a:t>
            </a:r>
            <a:r>
              <a:rPr lang="en-GB" sz="1200" dirty="0">
                <a:latin typeface="+mn-lt"/>
                <a:ea typeface="ＭＳ Ｐゴシック" charset="0"/>
                <a:cs typeface="Arial" panose="020B0604020202020204" pitchFamily="34" charset="0"/>
              </a:rPr>
              <a:t>creates a culture that maximises efficiencies, stimulates innovation and improves outcomes</a:t>
            </a:r>
          </a:p>
          <a:p>
            <a:pPr eaLnBrk="1" fontAlgn="auto" hangingPunct="1">
              <a:lnSpc>
                <a:spcPts val="1050"/>
              </a:lnSpc>
              <a:spcBef>
                <a:spcPts val="0"/>
              </a:spcBef>
              <a:spcAft>
                <a:spcPts val="0"/>
              </a:spcAft>
              <a:defRPr/>
            </a:pPr>
            <a:r>
              <a:rPr lang="en-GB" sz="1200" i="1" dirty="0">
                <a:solidFill>
                  <a:srgbClr val="FF0000"/>
                </a:solidFill>
                <a:latin typeface="+mn-lt"/>
                <a:ea typeface="ＭＳ Ｐゴシック" charset="0"/>
                <a:cs typeface="Arial" panose="020B0604020202020204" pitchFamily="34" charset="0"/>
              </a:rPr>
              <a:t/>
            </a:r>
            <a:br>
              <a:rPr lang="en-GB" sz="1200" i="1" dirty="0">
                <a:solidFill>
                  <a:srgbClr val="FF0000"/>
                </a:solidFill>
                <a:latin typeface="+mn-lt"/>
                <a:ea typeface="ＭＳ Ｐゴシック" charset="0"/>
                <a:cs typeface="Arial" panose="020B0604020202020204" pitchFamily="34" charset="0"/>
              </a:rPr>
            </a:br>
            <a:r>
              <a:rPr lang="en-GB" altLang="en-US" b="1" i="1" dirty="0">
                <a:latin typeface="+mn-lt"/>
              </a:rPr>
              <a:t>What does the Core Rehabilitative </a:t>
            </a:r>
            <a:endParaRPr lang="en-GB" altLang="en-US" b="1" i="1" dirty="0" smtClean="0">
              <a:latin typeface="+mn-lt"/>
            </a:endParaRPr>
          </a:p>
          <a:p>
            <a:pPr eaLnBrk="1" fontAlgn="auto" hangingPunct="1">
              <a:lnSpc>
                <a:spcPts val="1050"/>
              </a:lnSpc>
              <a:spcBef>
                <a:spcPts val="0"/>
              </a:spcBef>
              <a:spcAft>
                <a:spcPts val="0"/>
              </a:spcAft>
              <a:defRPr/>
            </a:pPr>
            <a:r>
              <a:rPr lang="en-GB" altLang="en-US" b="1" i="1" dirty="0" smtClean="0">
                <a:latin typeface="+mn-lt"/>
              </a:rPr>
              <a:t>Offer </a:t>
            </a:r>
            <a:r>
              <a:rPr lang="en-GB" altLang="en-US" b="1" i="1" dirty="0">
                <a:latin typeface="+mn-lt"/>
              </a:rPr>
              <a:t>do?</a:t>
            </a:r>
            <a:endParaRPr lang="en-US" i="1" dirty="0">
              <a:solidFill>
                <a:srgbClr val="FF0000"/>
              </a:solidFill>
              <a:latin typeface="+mn-lt"/>
              <a:ea typeface="ＭＳ Ｐゴシック" charset="0"/>
              <a:cs typeface="Arial" panose="020B0604020202020204" pitchFamily="34" charset="0"/>
            </a:endParaRPr>
          </a:p>
          <a:p>
            <a:pPr eaLnBrk="1" fontAlgn="auto" hangingPunct="1">
              <a:lnSpc>
                <a:spcPts val="1050"/>
              </a:lnSpc>
              <a:spcBef>
                <a:spcPts val="0"/>
              </a:spcBef>
              <a:spcAft>
                <a:spcPts val="0"/>
              </a:spcAft>
              <a:defRPr/>
            </a:pPr>
            <a:r>
              <a:rPr lang="en-US" sz="900" dirty="0">
                <a:latin typeface="+mn-lt"/>
                <a:ea typeface="ＭＳ Ｐゴシック" charset="0"/>
                <a:cs typeface="Arial" panose="020B0604020202020204" pitchFamily="34" charset="0"/>
              </a:rPr>
              <a:t>Delivered well the core offer:</a:t>
            </a:r>
          </a:p>
          <a:p>
            <a:pPr eaLnBrk="1" fontAlgn="auto" hangingPunct="1">
              <a:lnSpc>
                <a:spcPts val="1050"/>
              </a:lnSpc>
              <a:spcBef>
                <a:spcPts val="0"/>
              </a:spcBef>
              <a:spcAft>
                <a:spcPts val="0"/>
              </a:spcAft>
              <a:defRPr/>
            </a:pPr>
            <a:r>
              <a:rPr lang="en-US" sz="900" dirty="0">
                <a:latin typeface="+mn-lt"/>
                <a:ea typeface="ＭＳ Ｐゴシック" charset="0"/>
                <a:cs typeface="Arial" panose="020B0604020202020204" pitchFamily="34" charset="0"/>
              </a:rPr>
              <a:t> </a:t>
            </a:r>
          </a:p>
          <a:p>
            <a:pPr marL="214313" indent="-214313" eaLnBrk="1" fontAlgn="auto" hangingPunct="1">
              <a:lnSpc>
                <a:spcPts val="1050"/>
              </a:lnSpc>
              <a:spcBef>
                <a:spcPts val="0"/>
              </a:spcBef>
              <a:spcAft>
                <a:spcPts val="0"/>
              </a:spcAft>
              <a:buFont typeface="Wingdings" panose="05000000000000000000" pitchFamily="2" charset="2"/>
              <a:buChar char="Ø"/>
              <a:defRPr/>
            </a:pPr>
            <a:r>
              <a:rPr lang="en-US" sz="900" dirty="0">
                <a:latin typeface="+mn-lt"/>
                <a:ea typeface="ＭＳ Ｐゴシック" charset="0"/>
                <a:cs typeface="Arial" panose="020B0604020202020204" pitchFamily="34" charset="0"/>
              </a:rPr>
              <a:t>creates a safe and decent environment as an essential foundation for a supportive and rehabilitative culture that motivates and enables individuals to make positive changes to their lives</a:t>
            </a:r>
          </a:p>
          <a:p>
            <a:pPr eaLnBrk="1" fontAlgn="auto" hangingPunct="1">
              <a:lnSpc>
                <a:spcPts val="1050"/>
              </a:lnSpc>
              <a:spcBef>
                <a:spcPts val="0"/>
              </a:spcBef>
              <a:spcAft>
                <a:spcPts val="0"/>
              </a:spcAft>
              <a:defRPr/>
            </a:pPr>
            <a:endParaRPr lang="en-GB" sz="900" dirty="0">
              <a:latin typeface="+mn-lt"/>
            </a:endParaRPr>
          </a:p>
          <a:p>
            <a:pPr marL="214313" indent="-214313" eaLnBrk="1" fontAlgn="auto" hangingPunct="1">
              <a:lnSpc>
                <a:spcPts val="1050"/>
              </a:lnSpc>
              <a:spcBef>
                <a:spcPts val="0"/>
              </a:spcBef>
              <a:spcAft>
                <a:spcPts val="0"/>
              </a:spcAft>
              <a:buFont typeface="Wingdings" panose="05000000000000000000" pitchFamily="2" charset="2"/>
              <a:buChar char="Ø"/>
              <a:defRPr/>
            </a:pPr>
            <a:r>
              <a:rPr lang="en-US" sz="900" dirty="0">
                <a:solidFill>
                  <a:srgbClr val="00B050"/>
                </a:solidFill>
                <a:latin typeface="+mn-lt"/>
                <a:ea typeface="ＭＳ Ｐゴシック" charset="0"/>
                <a:cs typeface="Arial" panose="020B0604020202020204" pitchFamily="34" charset="0"/>
              </a:rPr>
              <a:t>strengthens the integration of providers enabling services to be better coordinated delivering an integrated provision to </a:t>
            </a:r>
            <a:r>
              <a:rPr lang="en-GB" sz="900" dirty="0">
                <a:solidFill>
                  <a:srgbClr val="00B050"/>
                </a:solidFill>
                <a:latin typeface="+mn-lt"/>
                <a:ea typeface="ＭＳ Ｐゴシック" charset="0"/>
                <a:cs typeface="Arial" panose="020B0604020202020204" pitchFamily="34" charset="0"/>
              </a:rPr>
              <a:t>maximise</a:t>
            </a:r>
            <a:r>
              <a:rPr lang="en-US" sz="900" dirty="0">
                <a:solidFill>
                  <a:srgbClr val="00B050"/>
                </a:solidFill>
                <a:latin typeface="+mn-lt"/>
                <a:ea typeface="ＭＳ Ｐゴシック" charset="0"/>
                <a:cs typeface="Arial" panose="020B0604020202020204" pitchFamily="34" charset="0"/>
              </a:rPr>
              <a:t> public protection and rehabilitative outcomes through the gate</a:t>
            </a:r>
          </a:p>
          <a:p>
            <a:pPr eaLnBrk="1" fontAlgn="auto" hangingPunct="1">
              <a:lnSpc>
                <a:spcPts val="1050"/>
              </a:lnSpc>
              <a:spcBef>
                <a:spcPts val="0"/>
              </a:spcBef>
              <a:spcAft>
                <a:spcPts val="0"/>
              </a:spcAft>
              <a:defRPr/>
            </a:pPr>
            <a:endParaRPr lang="en-GB" sz="900" dirty="0">
              <a:latin typeface="+mn-lt"/>
            </a:endParaRPr>
          </a:p>
          <a:p>
            <a:pPr marL="214313" indent="-214313" eaLnBrk="1" fontAlgn="auto" hangingPunct="1">
              <a:lnSpc>
                <a:spcPts val="1050"/>
              </a:lnSpc>
              <a:spcBef>
                <a:spcPts val="0"/>
              </a:spcBef>
              <a:spcAft>
                <a:spcPts val="0"/>
              </a:spcAft>
              <a:buFont typeface="Wingdings" panose="05000000000000000000" pitchFamily="2" charset="2"/>
              <a:buChar char="Ø"/>
              <a:defRPr/>
            </a:pPr>
            <a:r>
              <a:rPr lang="en-GB" sz="900" dirty="0">
                <a:latin typeface="+mn-lt"/>
              </a:rPr>
              <a:t>enables prisoners to manage the immediate disruption to their domestic and other responsibilities brought about by imprisonment </a:t>
            </a:r>
          </a:p>
          <a:p>
            <a:pPr eaLnBrk="1" fontAlgn="auto" hangingPunct="1">
              <a:lnSpc>
                <a:spcPts val="1050"/>
              </a:lnSpc>
              <a:spcBef>
                <a:spcPts val="0"/>
              </a:spcBef>
              <a:spcAft>
                <a:spcPts val="0"/>
              </a:spcAft>
              <a:defRPr/>
            </a:pPr>
            <a:endParaRPr lang="en-GB" sz="900" dirty="0">
              <a:latin typeface="+mn-lt"/>
            </a:endParaRPr>
          </a:p>
          <a:p>
            <a:pPr marL="214313" indent="-214313" eaLnBrk="1" fontAlgn="auto" hangingPunct="1">
              <a:lnSpc>
                <a:spcPts val="1050"/>
              </a:lnSpc>
              <a:spcBef>
                <a:spcPts val="0"/>
              </a:spcBef>
              <a:spcAft>
                <a:spcPts val="0"/>
              </a:spcAft>
              <a:buFont typeface="Wingdings" panose="05000000000000000000" pitchFamily="2" charset="2"/>
              <a:buChar char="Ø"/>
              <a:defRPr/>
            </a:pPr>
            <a:r>
              <a:rPr lang="en-GB" sz="900" dirty="0">
                <a:latin typeface="+mn-lt"/>
              </a:rPr>
              <a:t>enables individuals to develop responsible citizenship  skills  e.g. build confidence and competence to negotiate and manage interactions with providers of essential facilities and services, for example housing providers.</a:t>
            </a:r>
          </a:p>
          <a:p>
            <a:pPr marL="214313" indent="-214313" eaLnBrk="1" fontAlgn="auto" hangingPunct="1">
              <a:lnSpc>
                <a:spcPts val="1050"/>
              </a:lnSpc>
              <a:spcBef>
                <a:spcPts val="0"/>
              </a:spcBef>
              <a:spcAft>
                <a:spcPts val="0"/>
              </a:spcAft>
              <a:buFont typeface="Wingdings" panose="05000000000000000000" pitchFamily="2" charset="2"/>
              <a:buChar char="Ø"/>
              <a:defRPr/>
            </a:pPr>
            <a:endParaRPr lang="en-GB" sz="900" dirty="0">
              <a:latin typeface="+mn-lt"/>
            </a:endParaRPr>
          </a:p>
        </p:txBody>
      </p:sp>
      <p:sp>
        <p:nvSpPr>
          <p:cNvPr id="6" name="Rectangle 5"/>
          <p:cNvSpPr/>
          <p:nvPr/>
        </p:nvSpPr>
        <p:spPr>
          <a:xfrm>
            <a:off x="4662488" y="2147888"/>
            <a:ext cx="4351735" cy="2247900"/>
          </a:xfrm>
          <a:prstGeom prst="rect">
            <a:avLst/>
          </a:prstGeom>
          <a:solidFill>
            <a:schemeClr val="accent5">
              <a:lumMod val="20000"/>
              <a:lumOff val="80000"/>
            </a:schemeClr>
          </a:solidFill>
          <a:ln w="38100">
            <a:noFill/>
          </a:ln>
        </p:spPr>
        <p:txBody>
          <a:bodyPr/>
          <a:lstStyle/>
          <a:p>
            <a:pPr algn="just" eaLnBrk="1" fontAlgn="auto" hangingPunct="1">
              <a:spcBef>
                <a:spcPts val="0"/>
              </a:spcBef>
              <a:spcAft>
                <a:spcPts val="0"/>
              </a:spcAft>
              <a:defRPr/>
            </a:pPr>
            <a:r>
              <a:rPr lang="en-GB" sz="900" dirty="0">
                <a:latin typeface="+mn-lt"/>
              </a:rPr>
              <a:t>Have an informed understanding of what type of culture currently exists.  Consider the degree to which;</a:t>
            </a:r>
          </a:p>
          <a:p>
            <a:pPr marL="128588" indent="-128588" algn="just" eaLnBrk="1" fontAlgn="auto" hangingPunct="1">
              <a:spcBef>
                <a:spcPts val="0"/>
              </a:spcBef>
              <a:spcAft>
                <a:spcPts val="0"/>
              </a:spcAft>
              <a:buFont typeface="Wingdings" panose="05000000000000000000" pitchFamily="2" charset="2"/>
              <a:buChar char="Ø"/>
              <a:defRPr/>
            </a:pPr>
            <a:r>
              <a:rPr lang="en-GB" sz="900" dirty="0">
                <a:latin typeface="+mn-lt"/>
              </a:rPr>
              <a:t>your environment is considered decent and safe by all those in it</a:t>
            </a:r>
          </a:p>
          <a:p>
            <a:pPr marL="128588" indent="-128588" algn="just" eaLnBrk="1" fontAlgn="auto" hangingPunct="1">
              <a:spcBef>
                <a:spcPts val="0"/>
              </a:spcBef>
              <a:spcAft>
                <a:spcPts val="0"/>
              </a:spcAft>
              <a:buFont typeface="Wingdings" panose="05000000000000000000" pitchFamily="2" charset="2"/>
              <a:buChar char="Ø"/>
              <a:defRPr/>
            </a:pPr>
            <a:r>
              <a:rPr lang="en-GB" sz="900" dirty="0">
                <a:latin typeface="+mn-lt"/>
              </a:rPr>
              <a:t>the harms / impact of imprisonment are understood </a:t>
            </a:r>
          </a:p>
          <a:p>
            <a:pPr marL="128588" indent="-128588" algn="just" eaLnBrk="1" fontAlgn="auto" hangingPunct="1">
              <a:spcBef>
                <a:spcPts val="0"/>
              </a:spcBef>
              <a:spcAft>
                <a:spcPts val="0"/>
              </a:spcAft>
              <a:buFont typeface="Wingdings" panose="05000000000000000000" pitchFamily="2" charset="2"/>
              <a:buChar char="Ø"/>
              <a:defRPr/>
            </a:pPr>
            <a:r>
              <a:rPr lang="en-GB" sz="900" dirty="0">
                <a:latin typeface="+mn-lt"/>
              </a:rPr>
              <a:t>your prison environment is fair and reflects procedural justice and the legitimate use of authority </a:t>
            </a:r>
          </a:p>
          <a:p>
            <a:pPr marL="128588" indent="-128588" algn="just" eaLnBrk="1" fontAlgn="auto" hangingPunct="1">
              <a:spcBef>
                <a:spcPts val="0"/>
              </a:spcBef>
              <a:spcAft>
                <a:spcPts val="0"/>
              </a:spcAft>
              <a:buFont typeface="Wingdings" panose="05000000000000000000" pitchFamily="2" charset="2"/>
              <a:buChar char="Ø"/>
              <a:defRPr/>
            </a:pPr>
            <a:endParaRPr lang="en-GB" sz="900" dirty="0">
              <a:latin typeface="+mn-lt"/>
            </a:endParaRPr>
          </a:p>
          <a:p>
            <a:pPr algn="just" eaLnBrk="1" fontAlgn="auto" hangingPunct="1">
              <a:spcBef>
                <a:spcPts val="0"/>
              </a:spcBef>
              <a:spcAft>
                <a:spcPts val="0"/>
              </a:spcAft>
              <a:defRPr/>
            </a:pPr>
            <a:r>
              <a:rPr lang="en-GB" sz="900" dirty="0">
                <a:latin typeface="+mn-lt"/>
              </a:rPr>
              <a:t>Are you are maximising the effective use of existing resources e.g. staff and partners enabling effective delivery of shared outcomes? </a:t>
            </a:r>
          </a:p>
          <a:p>
            <a:pPr marL="128588" indent="-128588" eaLnBrk="1" fontAlgn="auto" hangingPunct="1">
              <a:spcBef>
                <a:spcPts val="0"/>
              </a:spcBef>
              <a:spcAft>
                <a:spcPts val="0"/>
              </a:spcAft>
              <a:buFont typeface="Wingdings" panose="05000000000000000000" pitchFamily="2" charset="2"/>
              <a:buChar char="Ø"/>
              <a:defRPr/>
            </a:pPr>
            <a:r>
              <a:rPr lang="en-GB" sz="900" dirty="0">
                <a:latin typeface="+mn-lt"/>
              </a:rPr>
              <a:t>How is this reflected in staff training and the development of leadership skills of managers?</a:t>
            </a:r>
          </a:p>
          <a:p>
            <a:pPr eaLnBrk="1" fontAlgn="auto" hangingPunct="1">
              <a:spcBef>
                <a:spcPts val="0"/>
              </a:spcBef>
              <a:spcAft>
                <a:spcPts val="0"/>
              </a:spcAft>
              <a:defRPr/>
            </a:pPr>
            <a:r>
              <a:rPr lang="en-GB" sz="900" dirty="0">
                <a:latin typeface="+mn-lt"/>
              </a:rPr>
              <a:t> </a:t>
            </a:r>
          </a:p>
          <a:p>
            <a:pPr algn="just" eaLnBrk="1" fontAlgn="auto" hangingPunct="1">
              <a:spcBef>
                <a:spcPts val="0"/>
              </a:spcBef>
              <a:spcAft>
                <a:spcPts val="0"/>
              </a:spcAft>
              <a:defRPr/>
            </a:pPr>
            <a:r>
              <a:rPr lang="en-GB" sz="900" dirty="0">
                <a:latin typeface="+mn-lt"/>
              </a:rPr>
              <a:t>Are you maximising the effective use of existing expertise and resource from across the whole system (integrated planning, inclusive structures, coordinated practices, shared outcomes)?</a:t>
            </a:r>
          </a:p>
          <a:p>
            <a:pPr marL="128588" indent="-128588" algn="just" eaLnBrk="1" fontAlgn="auto" hangingPunct="1">
              <a:spcBef>
                <a:spcPts val="0"/>
              </a:spcBef>
              <a:spcAft>
                <a:spcPts val="0"/>
              </a:spcAft>
              <a:buFont typeface="Wingdings" panose="05000000000000000000" pitchFamily="2" charset="2"/>
              <a:buChar char="Ø"/>
              <a:defRPr/>
            </a:pPr>
            <a:r>
              <a:rPr lang="en-GB" sz="900" dirty="0">
                <a:latin typeface="+mn-lt"/>
              </a:rPr>
              <a:t>How is this reflected in strategic mapping, planning and delivery?</a:t>
            </a:r>
          </a:p>
        </p:txBody>
      </p:sp>
      <p:sp>
        <p:nvSpPr>
          <p:cNvPr id="2" name="Slide Number Placeholder 1"/>
          <p:cNvSpPr>
            <a:spLocks noGrp="1"/>
          </p:cNvSpPr>
          <p:nvPr>
            <p:ph type="sldNum" sz="quarter" idx="12"/>
          </p:nvPr>
        </p:nvSpPr>
        <p:spPr/>
        <p:txBody>
          <a:bodyPr/>
          <a:lstStyle/>
          <a:p>
            <a:pPr>
              <a:defRPr/>
            </a:pPr>
            <a:fld id="{13133AA6-ABA2-42E0-AAC0-93FF3BCC4999}" type="slidenum">
              <a:rPr lang="en-GB" smtClean="0"/>
              <a:pPr>
                <a:defRPr/>
              </a:pPr>
              <a:t>7</a:t>
            </a:fld>
            <a:endParaRPr lang="en-GB" dirty="0"/>
          </a:p>
        </p:txBody>
      </p:sp>
    </p:spTree>
    <p:extLst>
      <p:ext uri="{BB962C8B-B14F-4D97-AF65-F5344CB8AC3E}">
        <p14:creationId xmlns:p14="http://schemas.microsoft.com/office/powerpoint/2010/main" val="3019471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9094" y="3550444"/>
            <a:ext cx="3668316" cy="2177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pic>
      <p:sp>
        <p:nvSpPr>
          <p:cNvPr id="6" name="Rectangle 5"/>
          <p:cNvSpPr/>
          <p:nvPr/>
        </p:nvSpPr>
        <p:spPr>
          <a:xfrm>
            <a:off x="279798" y="1511821"/>
            <a:ext cx="3835003" cy="1323439"/>
          </a:xfrm>
          <a:prstGeom prst="rect">
            <a:avLst/>
          </a:prstGeom>
          <a:solidFill>
            <a:schemeClr val="accent4">
              <a:lumMod val="20000"/>
              <a:lumOff val="80000"/>
            </a:schemeClr>
          </a:solidFill>
          <a:ln w="28575">
            <a:noFill/>
          </a:ln>
        </p:spPr>
        <p:txBody>
          <a:bodyPr>
            <a:spAutoFit/>
          </a:bodyPr>
          <a:lstStyle/>
          <a:p>
            <a:pPr marL="128588" indent="-128588">
              <a:lnSpc>
                <a:spcPts val="1200"/>
              </a:lnSpc>
              <a:buFont typeface="Wingdings" panose="05000000000000000000" pitchFamily="2" charset="2"/>
              <a:buChar char="Ø"/>
              <a:defRPr/>
            </a:pPr>
            <a:r>
              <a:rPr lang="en-GB" sz="975" dirty="0">
                <a:ea typeface="Cambria" panose="02040503050406030204" pitchFamily="18" charset="0"/>
                <a:cs typeface="Calibri" panose="020F0502020204030204" pitchFamily="34" charset="0"/>
              </a:rPr>
              <a:t>Research shows that </a:t>
            </a:r>
            <a:r>
              <a:rPr lang="en-GB" sz="975" b="1" dirty="0">
                <a:ea typeface="Cambria" panose="02040503050406030204" pitchFamily="18" charset="0"/>
                <a:cs typeface="Calibri" panose="020F0502020204030204" pitchFamily="34" charset="0"/>
              </a:rPr>
              <a:t>outcomes </a:t>
            </a:r>
            <a:r>
              <a:rPr lang="en-GB" sz="975" dirty="0">
                <a:ea typeface="Cambria" panose="02040503050406030204" pitchFamily="18" charset="0"/>
                <a:cs typeface="Calibri" panose="020F0502020204030204" pitchFamily="34" charset="0"/>
              </a:rPr>
              <a:t>are</a:t>
            </a:r>
            <a:r>
              <a:rPr lang="en-GB" sz="975" b="1" dirty="0">
                <a:ea typeface="Cambria" panose="02040503050406030204" pitchFamily="18" charset="0"/>
                <a:cs typeface="Calibri" panose="020F0502020204030204" pitchFamily="34" charset="0"/>
              </a:rPr>
              <a:t> better </a:t>
            </a:r>
            <a:r>
              <a:rPr lang="en-GB" sz="975" dirty="0">
                <a:ea typeface="Cambria" panose="02040503050406030204" pitchFamily="18" charset="0"/>
                <a:cs typeface="Calibri" panose="020F0502020204030204" pitchFamily="34" charset="0"/>
              </a:rPr>
              <a:t>when the main focus is on </a:t>
            </a:r>
            <a:r>
              <a:rPr lang="en-GB" sz="975" b="1" dirty="0">
                <a:ea typeface="Cambria" panose="02040503050406030204" pitchFamily="18" charset="0"/>
                <a:cs typeface="Calibri" panose="020F0502020204030204" pitchFamily="34" charset="0"/>
              </a:rPr>
              <a:t>rehabilitation.  T</a:t>
            </a:r>
            <a:r>
              <a:rPr lang="en-GB" sz="975" dirty="0"/>
              <a:t>he challenge is in maintaining that rehabilitative relationship whilst undertaking any necessary activity to protect the public.</a:t>
            </a:r>
            <a:endParaRPr lang="en-GB" sz="975" b="1" dirty="0">
              <a:ea typeface="Cambria" panose="02040503050406030204" pitchFamily="18" charset="0"/>
              <a:cs typeface="Calibri" panose="020F0502020204030204" pitchFamily="34" charset="0"/>
            </a:endParaRPr>
          </a:p>
          <a:p>
            <a:pPr>
              <a:lnSpc>
                <a:spcPts val="1200"/>
              </a:lnSpc>
              <a:defRPr/>
            </a:pPr>
            <a:endParaRPr lang="en-GB" sz="975" dirty="0">
              <a:ea typeface="Cambria" panose="02040503050406030204" pitchFamily="18" charset="0"/>
              <a:cs typeface="Calibri" panose="020F0502020204030204" pitchFamily="34" charset="0"/>
            </a:endParaRPr>
          </a:p>
          <a:p>
            <a:pPr marL="128588" indent="-128588">
              <a:lnSpc>
                <a:spcPts val="1200"/>
              </a:lnSpc>
              <a:buFont typeface="Wingdings" panose="05000000000000000000" pitchFamily="2" charset="2"/>
              <a:buChar char="Ø"/>
              <a:defRPr/>
            </a:pPr>
            <a:r>
              <a:rPr lang="en-GB" sz="975" b="1" dirty="0">
                <a:ea typeface="Cambria" panose="02040503050406030204" pitchFamily="18" charset="0"/>
                <a:cs typeface="Calibri" panose="020F0502020204030204" pitchFamily="34" charset="0"/>
              </a:rPr>
              <a:t>Proportionate risk management avoids</a:t>
            </a:r>
            <a:r>
              <a:rPr lang="en-GB" sz="975" dirty="0">
                <a:ea typeface="Cambria" panose="02040503050406030204" pitchFamily="18" charset="0"/>
                <a:cs typeface="Calibri" panose="020F0502020204030204" pitchFamily="34" charset="0"/>
              </a:rPr>
              <a:t> an </a:t>
            </a:r>
            <a:r>
              <a:rPr lang="en-GB" sz="975" b="1" dirty="0">
                <a:ea typeface="Cambria" panose="02040503050406030204" pitchFamily="18" charset="0"/>
                <a:cs typeface="Calibri" panose="020F0502020204030204" pitchFamily="34" charset="0"/>
              </a:rPr>
              <a:t>over-emphasis</a:t>
            </a:r>
            <a:r>
              <a:rPr lang="en-GB" sz="975" dirty="0">
                <a:ea typeface="Cambria" panose="02040503050406030204" pitchFamily="18" charset="0"/>
                <a:cs typeface="Calibri" panose="020F0502020204030204" pitchFamily="34" charset="0"/>
              </a:rPr>
              <a:t> </a:t>
            </a:r>
            <a:r>
              <a:rPr lang="en-GB" sz="975" dirty="0">
                <a:solidFill>
                  <a:srgbClr val="000000"/>
                </a:solidFill>
                <a:ea typeface="Cambria" panose="02040503050406030204" pitchFamily="18" charset="0"/>
                <a:cs typeface="Calibri" panose="020F0502020204030204" pitchFamily="34" charset="0"/>
              </a:rPr>
              <a:t>on </a:t>
            </a:r>
            <a:r>
              <a:rPr lang="en-GB" sz="975" b="1" dirty="0">
                <a:solidFill>
                  <a:srgbClr val="000000"/>
                </a:solidFill>
                <a:ea typeface="Cambria" panose="02040503050406030204" pitchFamily="18" charset="0"/>
                <a:cs typeface="Calibri" panose="020F0502020204030204" pitchFamily="34" charset="0"/>
              </a:rPr>
              <a:t>restrictive conditions </a:t>
            </a:r>
            <a:r>
              <a:rPr lang="en-GB" sz="975" dirty="0">
                <a:solidFill>
                  <a:srgbClr val="000000"/>
                </a:solidFill>
                <a:ea typeface="Cambria" panose="02040503050406030204" pitchFamily="18" charset="0"/>
                <a:cs typeface="Calibri" panose="020F0502020204030204" pitchFamily="34" charset="0"/>
              </a:rPr>
              <a:t>or </a:t>
            </a:r>
            <a:r>
              <a:rPr lang="en-GB" sz="975" b="1" dirty="0">
                <a:solidFill>
                  <a:srgbClr val="000000"/>
                </a:solidFill>
                <a:ea typeface="Cambria" panose="02040503050406030204" pitchFamily="18" charset="0"/>
                <a:cs typeface="Calibri" panose="020F0502020204030204" pitchFamily="34" charset="0"/>
              </a:rPr>
              <a:t>enforcement</a:t>
            </a:r>
            <a:r>
              <a:rPr lang="en-GB" sz="975" dirty="0">
                <a:solidFill>
                  <a:srgbClr val="000000"/>
                </a:solidFill>
                <a:ea typeface="Cambria" panose="02040503050406030204" pitchFamily="18" charset="0"/>
                <a:cs typeface="Calibri" panose="020F0502020204030204" pitchFamily="34" charset="0"/>
              </a:rPr>
              <a:t> negatively impacting on the therapeutic relationship.</a:t>
            </a:r>
          </a:p>
        </p:txBody>
      </p:sp>
      <p:sp>
        <p:nvSpPr>
          <p:cNvPr id="8" name="Rectangle 7"/>
          <p:cNvSpPr/>
          <p:nvPr/>
        </p:nvSpPr>
        <p:spPr>
          <a:xfrm>
            <a:off x="279798" y="2847975"/>
            <a:ext cx="3835003" cy="2896947"/>
          </a:xfrm>
          <a:prstGeom prst="rect">
            <a:avLst/>
          </a:prstGeom>
          <a:ln w="28575">
            <a:solidFill>
              <a:schemeClr val="accent1">
                <a:lumMod val="40000"/>
                <a:lumOff val="60000"/>
              </a:schemeClr>
            </a:solidFill>
          </a:ln>
        </p:spPr>
        <p:txBody>
          <a:bodyPr>
            <a:spAutoFit/>
          </a:bodyPr>
          <a:lstStyle/>
          <a:p>
            <a:pPr>
              <a:defRPr/>
            </a:pPr>
            <a:r>
              <a:rPr lang="en-GB" sz="975" dirty="0">
                <a:ea typeface="Cambria" panose="02040503050406030204" pitchFamily="18" charset="0"/>
                <a:cs typeface="Calibri" panose="020F0502020204030204" pitchFamily="34" charset="0"/>
              </a:rPr>
              <a:t>The diagram illustrates how, </a:t>
            </a:r>
            <a:r>
              <a:rPr lang="en-GB" sz="975" b="1" dirty="0">
                <a:ea typeface="Cambria" panose="02040503050406030204" pitchFamily="18" charset="0"/>
                <a:cs typeface="Calibri" panose="020F0502020204030204" pitchFamily="34" charset="0"/>
              </a:rPr>
              <a:t>rehabilitative offender management </a:t>
            </a:r>
            <a:r>
              <a:rPr lang="en-GB" sz="975" dirty="0">
                <a:ea typeface="Cambria" panose="02040503050406030204" pitchFamily="18" charset="0"/>
                <a:cs typeface="Calibri" panose="020F0502020204030204" pitchFamily="34" charset="0"/>
              </a:rPr>
              <a:t>activity  within probation supervision can </a:t>
            </a:r>
            <a:r>
              <a:rPr lang="en-GB" sz="975" b="1" dirty="0">
                <a:ea typeface="Cambria" panose="02040503050406030204" pitchFamily="18" charset="0"/>
                <a:cs typeface="Calibri" panose="020F0502020204030204" pitchFamily="34" charset="0"/>
              </a:rPr>
              <a:t>support the journey towards desistance</a:t>
            </a:r>
            <a:r>
              <a:rPr lang="en-GB" sz="975" dirty="0">
                <a:ea typeface="Cambria" panose="02040503050406030204" pitchFamily="18" charset="0"/>
                <a:cs typeface="Calibri" panose="020F0502020204030204" pitchFamily="34" charset="0"/>
              </a:rPr>
              <a:t>.</a:t>
            </a:r>
          </a:p>
          <a:p>
            <a:pPr>
              <a:defRPr/>
            </a:pPr>
            <a:endParaRPr lang="en-GB" sz="900" dirty="0">
              <a:ea typeface="Cambria" panose="02040503050406030204" pitchFamily="18" charset="0"/>
              <a:cs typeface="Calibri" panose="020F0502020204030204" pitchFamily="34" charset="0"/>
            </a:endParaRPr>
          </a:p>
          <a:p>
            <a:pPr>
              <a:defRPr/>
            </a:pPr>
            <a:endParaRPr lang="en-GB" sz="900" dirty="0">
              <a:ea typeface="Cambria" panose="02040503050406030204" pitchFamily="18" charset="0"/>
              <a:cs typeface="Calibri" panose="020F0502020204030204" pitchFamily="34" charset="0"/>
            </a:endParaRPr>
          </a:p>
          <a:p>
            <a:pPr>
              <a:defRPr/>
            </a:pPr>
            <a:endParaRPr lang="en-GB" sz="900" dirty="0">
              <a:ea typeface="Cambria" panose="02040503050406030204" pitchFamily="18" charset="0"/>
              <a:cs typeface="Calibri" panose="020F0502020204030204" pitchFamily="34" charset="0"/>
            </a:endParaRPr>
          </a:p>
          <a:p>
            <a:pPr>
              <a:defRPr/>
            </a:pPr>
            <a:endParaRPr lang="en-GB" sz="900" dirty="0">
              <a:ea typeface="Cambria" panose="02040503050406030204" pitchFamily="18" charset="0"/>
              <a:cs typeface="Calibri" panose="020F0502020204030204" pitchFamily="34" charset="0"/>
            </a:endParaRPr>
          </a:p>
          <a:p>
            <a:pPr>
              <a:defRPr/>
            </a:pPr>
            <a:endParaRPr lang="en-GB" sz="900" dirty="0">
              <a:ea typeface="Cambria" panose="02040503050406030204" pitchFamily="18" charset="0"/>
              <a:cs typeface="Calibri" panose="020F0502020204030204" pitchFamily="34" charset="0"/>
            </a:endParaRPr>
          </a:p>
          <a:p>
            <a:pPr>
              <a:defRPr/>
            </a:pPr>
            <a:endParaRPr lang="en-GB" sz="900" dirty="0">
              <a:ea typeface="Cambria" panose="02040503050406030204" pitchFamily="18" charset="0"/>
              <a:cs typeface="Calibri" panose="020F0502020204030204" pitchFamily="34" charset="0"/>
            </a:endParaRPr>
          </a:p>
          <a:p>
            <a:pPr>
              <a:defRPr/>
            </a:pPr>
            <a:endParaRPr lang="en-GB" sz="900" dirty="0">
              <a:ea typeface="Cambria" panose="02040503050406030204" pitchFamily="18" charset="0"/>
              <a:cs typeface="Calibri" panose="020F0502020204030204" pitchFamily="34" charset="0"/>
            </a:endParaRPr>
          </a:p>
          <a:p>
            <a:pPr>
              <a:defRPr/>
            </a:pPr>
            <a:endParaRPr lang="en-GB" sz="900" dirty="0">
              <a:ea typeface="Cambria" panose="02040503050406030204" pitchFamily="18" charset="0"/>
              <a:cs typeface="Calibri" panose="020F0502020204030204" pitchFamily="34" charset="0"/>
            </a:endParaRPr>
          </a:p>
          <a:p>
            <a:pPr>
              <a:defRPr/>
            </a:pPr>
            <a:endParaRPr lang="en-GB" sz="900" dirty="0">
              <a:ea typeface="Cambria" panose="02040503050406030204" pitchFamily="18" charset="0"/>
              <a:cs typeface="Calibri" panose="020F0502020204030204" pitchFamily="34" charset="0"/>
            </a:endParaRPr>
          </a:p>
          <a:p>
            <a:pPr>
              <a:defRPr/>
            </a:pPr>
            <a:endParaRPr lang="en-GB" sz="900" dirty="0">
              <a:ea typeface="Cambria" panose="02040503050406030204" pitchFamily="18" charset="0"/>
              <a:cs typeface="Calibri" panose="020F0502020204030204" pitchFamily="34" charset="0"/>
            </a:endParaRPr>
          </a:p>
          <a:p>
            <a:pPr>
              <a:defRPr/>
            </a:pPr>
            <a:endParaRPr lang="en-GB" sz="900" dirty="0">
              <a:ea typeface="Cambria" panose="02040503050406030204" pitchFamily="18" charset="0"/>
              <a:cs typeface="Calibri" panose="020F0502020204030204" pitchFamily="34" charset="0"/>
            </a:endParaRPr>
          </a:p>
          <a:p>
            <a:pPr>
              <a:defRPr/>
            </a:pPr>
            <a:endParaRPr lang="en-GB" sz="900" dirty="0">
              <a:ea typeface="Cambria" panose="02040503050406030204" pitchFamily="18" charset="0"/>
              <a:cs typeface="Calibri" panose="020F0502020204030204" pitchFamily="34" charset="0"/>
            </a:endParaRPr>
          </a:p>
          <a:p>
            <a:pPr>
              <a:defRPr/>
            </a:pPr>
            <a:endParaRPr lang="en-GB" sz="900" dirty="0">
              <a:ea typeface="Cambria" panose="02040503050406030204" pitchFamily="18" charset="0"/>
              <a:cs typeface="Calibri" panose="020F0502020204030204" pitchFamily="34" charset="0"/>
            </a:endParaRPr>
          </a:p>
          <a:p>
            <a:pPr>
              <a:defRPr/>
            </a:pPr>
            <a:endParaRPr lang="en-GB" sz="900" dirty="0">
              <a:ea typeface="Cambria" panose="02040503050406030204" pitchFamily="18" charset="0"/>
              <a:cs typeface="Calibri" panose="020F0502020204030204" pitchFamily="34" charset="0"/>
            </a:endParaRPr>
          </a:p>
          <a:p>
            <a:pPr>
              <a:defRPr/>
            </a:pPr>
            <a:endParaRPr lang="en-GB" sz="900" dirty="0">
              <a:ea typeface="Cambria" panose="02040503050406030204" pitchFamily="18" charset="0"/>
              <a:cs typeface="Calibri" panose="020F0502020204030204" pitchFamily="34" charset="0"/>
            </a:endParaRPr>
          </a:p>
          <a:p>
            <a:pPr>
              <a:defRPr/>
            </a:pPr>
            <a:endParaRPr lang="en-GB" sz="900" dirty="0">
              <a:ea typeface="Cambria" panose="02040503050406030204" pitchFamily="18" charset="0"/>
              <a:cs typeface="Calibri" panose="020F0502020204030204" pitchFamily="34" charset="0"/>
            </a:endParaRPr>
          </a:p>
          <a:p>
            <a:pPr>
              <a:defRPr/>
            </a:pPr>
            <a:endParaRPr lang="en-GB" sz="900" dirty="0">
              <a:ea typeface="Cambria" panose="02040503050406030204" pitchFamily="18" charset="0"/>
              <a:cs typeface="Calibri" panose="020F0502020204030204" pitchFamily="34" charset="0"/>
            </a:endParaRPr>
          </a:p>
        </p:txBody>
      </p:sp>
      <p:sp>
        <p:nvSpPr>
          <p:cNvPr id="9221" name="Rectangle 8"/>
          <p:cNvSpPr>
            <a:spLocks noChangeArrowheads="1"/>
          </p:cNvSpPr>
          <p:nvPr/>
        </p:nvSpPr>
        <p:spPr bwMode="auto">
          <a:xfrm>
            <a:off x="1" y="1231702"/>
            <a:ext cx="8698706"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sz="1350" dirty="0">
                <a:ea typeface="Cambria" panose="02040503050406030204" pitchFamily="18" charset="0"/>
                <a:cs typeface="Calibri" panose="020F0502020204030204" pitchFamily="34" charset="0"/>
              </a:rPr>
              <a:t>      Increasing community safety by focusing on public protection and rehabilitation. </a:t>
            </a:r>
          </a:p>
        </p:txBody>
      </p:sp>
      <p:sp>
        <p:nvSpPr>
          <p:cNvPr id="10" name="Rectangle 9"/>
          <p:cNvSpPr/>
          <p:nvPr/>
        </p:nvSpPr>
        <p:spPr>
          <a:xfrm>
            <a:off x="4252913" y="1426834"/>
            <a:ext cx="4572000" cy="4221669"/>
          </a:xfrm>
          <a:prstGeom prst="rect">
            <a:avLst/>
          </a:prstGeom>
          <a:solidFill>
            <a:schemeClr val="accent5">
              <a:lumMod val="20000"/>
              <a:lumOff val="80000"/>
            </a:schemeClr>
          </a:solidFill>
        </p:spPr>
        <p:txBody>
          <a:bodyPr anchor="ctr">
            <a:spAutoFit/>
          </a:bodyPr>
          <a:lstStyle/>
          <a:p>
            <a:pPr algn="just">
              <a:lnSpc>
                <a:spcPts val="1350"/>
              </a:lnSpc>
              <a:spcAft>
                <a:spcPts val="0"/>
              </a:spcAft>
              <a:defRPr/>
            </a:pPr>
            <a:r>
              <a:rPr lang="en-GB" sz="1050" b="1" dirty="0">
                <a:ea typeface="Cambria" panose="02040503050406030204" pitchFamily="18" charset="0"/>
                <a:cs typeface="Calibri" panose="020F0502020204030204" pitchFamily="34" charset="0"/>
              </a:rPr>
              <a:t>A rehabilitation approach includes the following: </a:t>
            </a:r>
          </a:p>
          <a:p>
            <a:pPr algn="just">
              <a:lnSpc>
                <a:spcPts val="1350"/>
              </a:lnSpc>
              <a:spcAft>
                <a:spcPts val="0"/>
              </a:spcAft>
              <a:defRPr/>
            </a:pPr>
            <a:endParaRPr lang="en-GB" sz="1050" b="1" dirty="0">
              <a:ea typeface="Cambria" panose="02040503050406030204" pitchFamily="18" charset="0"/>
              <a:cs typeface="Calibri" panose="020F0502020204030204" pitchFamily="34" charset="0"/>
            </a:endParaRPr>
          </a:p>
          <a:p>
            <a:pPr marL="257175" indent="-257175" algn="just">
              <a:lnSpc>
                <a:spcPts val="1350"/>
              </a:lnSpc>
              <a:spcAft>
                <a:spcPts val="0"/>
              </a:spcAft>
              <a:buFont typeface="Wingdings" panose="05000000000000000000" pitchFamily="2" charset="2"/>
              <a:buChar char=""/>
              <a:defRPr/>
            </a:pPr>
            <a:r>
              <a:rPr lang="en-GB" sz="1050" b="1" dirty="0">
                <a:ea typeface="Cambria" panose="02040503050406030204" pitchFamily="18" charset="0"/>
                <a:cs typeface="Calibri" panose="020F0502020204030204" pitchFamily="34" charset="0"/>
              </a:rPr>
              <a:t>Developing a trusting personal relationship. </a:t>
            </a:r>
            <a:r>
              <a:rPr lang="en-GB" sz="900" dirty="0">
                <a:ea typeface="Cambria" panose="02040503050406030204" pitchFamily="18" charset="0"/>
                <a:cs typeface="Calibri" panose="020F0502020204030204" pitchFamily="34" charset="0"/>
              </a:rPr>
              <a:t>The one-to-one working relationship is a powerful vehicle for change.  </a:t>
            </a:r>
            <a:r>
              <a:rPr lang="en-GB" sz="900" dirty="0">
                <a:solidFill>
                  <a:srgbClr val="000000"/>
                </a:solidFill>
                <a:ea typeface="Cambria" panose="02040503050406030204" pitchFamily="18" charset="0"/>
                <a:cs typeface="Calibri" panose="020F0502020204030204" pitchFamily="34" charset="0"/>
              </a:rPr>
              <a:t>Supervisors focus on building genuine and therapeutic relationships that demonstrate care for the person rather than simply monitoring and surveillance.</a:t>
            </a:r>
            <a:endParaRPr lang="en-GB" sz="900" dirty="0">
              <a:ea typeface="Cambria" panose="02040503050406030204" pitchFamily="18" charset="0"/>
              <a:cs typeface="Calibri" panose="020F0502020204030204" pitchFamily="34" charset="0"/>
            </a:endParaRPr>
          </a:p>
          <a:p>
            <a:pPr marL="202883" indent="-202883" algn="just">
              <a:lnSpc>
                <a:spcPts val="1350"/>
              </a:lnSpc>
              <a:spcAft>
                <a:spcPts val="0"/>
              </a:spcAft>
              <a:defRPr/>
            </a:pPr>
            <a:r>
              <a:rPr lang="en-GB" sz="900" dirty="0">
                <a:ea typeface="Cambria" panose="02040503050406030204" pitchFamily="18" charset="0"/>
                <a:cs typeface="Calibri" panose="020F0502020204030204" pitchFamily="34" charset="0"/>
              </a:rPr>
              <a:t> </a:t>
            </a:r>
          </a:p>
          <a:p>
            <a:pPr marL="257175" indent="-257175" algn="just">
              <a:lnSpc>
                <a:spcPts val="1350"/>
              </a:lnSpc>
              <a:spcAft>
                <a:spcPts val="0"/>
              </a:spcAft>
              <a:buFont typeface="Wingdings" panose="05000000000000000000" pitchFamily="2" charset="2"/>
              <a:buChar char=""/>
              <a:defRPr/>
            </a:pPr>
            <a:r>
              <a:rPr lang="en-GB" sz="1050" b="1" dirty="0">
                <a:ea typeface="Cambria" panose="02040503050406030204" pitchFamily="18" charset="0"/>
                <a:cs typeface="Calibri" panose="020F0502020204030204" pitchFamily="34" charset="0"/>
              </a:rPr>
              <a:t>Collaborative assessment and goal-setting.  </a:t>
            </a:r>
            <a:r>
              <a:rPr lang="en-GB" sz="900" dirty="0">
                <a:ea typeface="Cambria" panose="02040503050406030204" pitchFamily="18" charset="0"/>
                <a:cs typeface="Calibri" panose="020F0502020204030204" pitchFamily="34" charset="0"/>
              </a:rPr>
              <a:t>Supervision is most effective when offender managers continually employ the skills of active listening and jointly identifying needs and setting goals and assisting people in finding their own solutions rather than solving problems . </a:t>
            </a:r>
          </a:p>
          <a:p>
            <a:pPr marL="202883" indent="-202883" algn="just">
              <a:lnSpc>
                <a:spcPts val="1350"/>
              </a:lnSpc>
              <a:spcAft>
                <a:spcPts val="0"/>
              </a:spcAft>
              <a:defRPr/>
            </a:pPr>
            <a:r>
              <a:rPr lang="en-GB" sz="900" dirty="0">
                <a:ea typeface="Cambria" panose="02040503050406030204" pitchFamily="18" charset="0"/>
                <a:cs typeface="Calibri" panose="020F0502020204030204" pitchFamily="34" charset="0"/>
              </a:rPr>
              <a:t> </a:t>
            </a:r>
          </a:p>
          <a:p>
            <a:pPr marL="257175" indent="-257175" algn="just">
              <a:lnSpc>
                <a:spcPts val="1350"/>
              </a:lnSpc>
              <a:spcAft>
                <a:spcPts val="0"/>
              </a:spcAft>
              <a:buFont typeface="Wingdings" panose="05000000000000000000" pitchFamily="2" charset="2"/>
              <a:buChar char=""/>
              <a:defRPr/>
            </a:pPr>
            <a:r>
              <a:rPr lang="en-GB" sz="1050" b="1" dirty="0">
                <a:ea typeface="Cambria" panose="02040503050406030204" pitchFamily="18" charset="0"/>
                <a:cs typeface="Calibri" panose="020F0502020204030204" pitchFamily="34" charset="0"/>
              </a:rPr>
              <a:t>Building and maintaining motivation</a:t>
            </a:r>
            <a:r>
              <a:rPr lang="en-GB" sz="900" dirty="0">
                <a:ea typeface="Cambria" panose="02040503050406030204" pitchFamily="18" charset="0"/>
                <a:cs typeface="Calibri" panose="020F0502020204030204" pitchFamily="34" charset="0"/>
              </a:rPr>
              <a:t>, particularly when assisting people to sustain hope in the face of obstacles. </a:t>
            </a:r>
          </a:p>
          <a:p>
            <a:pPr marL="202883" indent="-202883" algn="just">
              <a:lnSpc>
                <a:spcPts val="1350"/>
              </a:lnSpc>
              <a:spcAft>
                <a:spcPts val="0"/>
              </a:spcAft>
              <a:defRPr/>
            </a:pPr>
            <a:r>
              <a:rPr lang="en-GB" sz="900" dirty="0">
                <a:ea typeface="Cambria" panose="02040503050406030204" pitchFamily="18" charset="0"/>
                <a:cs typeface="Calibri" panose="020F0502020204030204" pitchFamily="34" charset="0"/>
              </a:rPr>
              <a:t> </a:t>
            </a:r>
          </a:p>
          <a:p>
            <a:pPr marL="257175" indent="-257175" algn="just">
              <a:lnSpc>
                <a:spcPts val="1350"/>
              </a:lnSpc>
              <a:spcAft>
                <a:spcPts val="0"/>
              </a:spcAft>
              <a:buFont typeface="Wingdings" panose="05000000000000000000" pitchFamily="2" charset="2"/>
              <a:buChar char=""/>
              <a:defRPr/>
            </a:pPr>
            <a:r>
              <a:rPr lang="en-GB" sz="1050" b="1" dirty="0">
                <a:ea typeface="Cambria" panose="02040503050406030204" pitchFamily="18" charset="0"/>
                <a:cs typeface="Calibri" panose="020F0502020204030204" pitchFamily="34" charset="0"/>
              </a:rPr>
              <a:t>Structured supervision</a:t>
            </a:r>
            <a:r>
              <a:rPr lang="en-GB" sz="900" b="1" dirty="0">
                <a:ea typeface="Cambria" panose="02040503050406030204" pitchFamily="18" charset="0"/>
                <a:cs typeface="Calibri" panose="020F0502020204030204" pitchFamily="34" charset="0"/>
              </a:rPr>
              <a:t> </a:t>
            </a:r>
            <a:r>
              <a:rPr lang="en-GB" sz="900" dirty="0">
                <a:ea typeface="Cambria" panose="02040503050406030204" pitchFamily="18" charset="0"/>
                <a:cs typeface="Calibri" panose="020F0502020204030204" pitchFamily="34" charset="0"/>
              </a:rPr>
              <a:t>has two elements:  structure within individual sessions and also within the supervision period as a whole.  </a:t>
            </a:r>
            <a:r>
              <a:rPr lang="en-GB" sz="900" b="1" dirty="0">
                <a:ea typeface="Cambria" panose="02040503050406030204" pitchFamily="18" charset="0"/>
                <a:cs typeface="Calibri" panose="020F0502020204030204" pitchFamily="34" charset="0"/>
              </a:rPr>
              <a:t>Effective structured supervision </a:t>
            </a:r>
            <a:r>
              <a:rPr lang="en-GB" sz="900" dirty="0">
                <a:ea typeface="Cambria" panose="02040503050406030204" pitchFamily="18" charset="0"/>
                <a:cs typeface="Calibri" panose="020F0502020204030204" pitchFamily="34" charset="0"/>
              </a:rPr>
              <a:t>focuses on particular long term goals related to criminogenic needs and desistance and offending behaviour programmes, which have a proven impact on reoffending when targeted correctly.</a:t>
            </a:r>
          </a:p>
          <a:p>
            <a:pPr marL="257175" indent="-257175" algn="just">
              <a:lnSpc>
                <a:spcPts val="1350"/>
              </a:lnSpc>
              <a:spcAft>
                <a:spcPts val="0"/>
              </a:spcAft>
              <a:buFont typeface="Wingdings" panose="05000000000000000000" pitchFamily="2" charset="2"/>
              <a:buChar char=""/>
              <a:defRPr/>
            </a:pPr>
            <a:endParaRPr lang="en-GB" sz="900" dirty="0">
              <a:ea typeface="Cambria" panose="02040503050406030204" pitchFamily="18" charset="0"/>
              <a:cs typeface="Calibri" panose="020F0502020204030204" pitchFamily="34" charset="0"/>
            </a:endParaRPr>
          </a:p>
          <a:p>
            <a:pPr marL="257175" indent="-257175" algn="just">
              <a:lnSpc>
                <a:spcPts val="1350"/>
              </a:lnSpc>
              <a:spcAft>
                <a:spcPts val="0"/>
              </a:spcAft>
              <a:buFont typeface="Wingdings" panose="05000000000000000000" pitchFamily="2" charset="2"/>
              <a:buChar char=""/>
              <a:defRPr/>
            </a:pPr>
            <a:r>
              <a:rPr lang="en-GB" sz="1050" b="1" dirty="0">
                <a:ea typeface="Cambria" panose="02040503050406030204" pitchFamily="18" charset="0"/>
                <a:cs typeface="Calibri" panose="020F0502020204030204" pitchFamily="34" charset="0"/>
              </a:rPr>
              <a:t>Building social capital </a:t>
            </a:r>
            <a:r>
              <a:rPr lang="en-GB" sz="900" dirty="0">
                <a:ea typeface="Cambria" panose="02040503050406030204" pitchFamily="18" charset="0"/>
                <a:cs typeface="Calibri" panose="020F0502020204030204" pitchFamily="34" charset="0"/>
              </a:rPr>
              <a:t>involves helping people form personal and social bonds which strengthen pro-social beliefs and behaviour. </a:t>
            </a:r>
          </a:p>
        </p:txBody>
      </p:sp>
      <p:sp>
        <p:nvSpPr>
          <p:cNvPr id="3" name="Slide Number Placeholder 2"/>
          <p:cNvSpPr>
            <a:spLocks noGrp="1"/>
          </p:cNvSpPr>
          <p:nvPr>
            <p:ph type="sldNum" sz="quarter" idx="4294967295"/>
          </p:nvPr>
        </p:nvSpPr>
        <p:spPr>
          <a:xfrm>
            <a:off x="6457950" y="5624513"/>
            <a:ext cx="2057400" cy="273844"/>
          </a:xfrm>
          <a:prstGeom prst="rect">
            <a:avLst/>
          </a:prstGeom>
        </p:spPr>
        <p:txBody>
          <a:bodyPr/>
          <a:lstStyle/>
          <a:p>
            <a:pPr>
              <a:defRPr/>
            </a:pPr>
            <a:fld id="{BE8B16BD-EACF-4B9C-844E-4A92BD0A0EC6}" type="slidenum">
              <a:rPr lang="en-GB" smtClean="0"/>
              <a:pPr>
                <a:defRPr/>
              </a:pPr>
              <a:t>8</a:t>
            </a:fld>
            <a:endParaRPr lang="en-GB" dirty="0"/>
          </a:p>
        </p:txBody>
      </p:sp>
      <p:sp>
        <p:nvSpPr>
          <p:cNvPr id="9225" name="Rectangle 10"/>
          <p:cNvSpPr>
            <a:spLocks noChangeArrowheads="1"/>
          </p:cNvSpPr>
          <p:nvPr/>
        </p:nvSpPr>
        <p:spPr bwMode="auto">
          <a:xfrm>
            <a:off x="645318" y="381082"/>
            <a:ext cx="48815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sz="1800" b="1" dirty="0">
                <a:ea typeface="Cambria" panose="02040503050406030204" pitchFamily="18" charset="0"/>
                <a:cs typeface="Calibri" panose="020F0502020204030204" pitchFamily="34" charset="0"/>
              </a:rPr>
              <a:t> A Model of Rehabilitative Offender Management</a:t>
            </a:r>
          </a:p>
        </p:txBody>
      </p:sp>
      <p:sp>
        <p:nvSpPr>
          <p:cNvPr id="4" name="Footer Placeholder 3"/>
          <p:cNvSpPr>
            <a:spLocks noGrp="1"/>
          </p:cNvSpPr>
          <p:nvPr>
            <p:ph type="ftr" sz="quarter" idx="4294967295"/>
          </p:nvPr>
        </p:nvSpPr>
        <p:spPr>
          <a:xfrm>
            <a:off x="0" y="5726907"/>
            <a:ext cx="3086100" cy="273844"/>
          </a:xfrm>
          <a:prstGeom prst="rect">
            <a:avLst/>
          </a:prstGeom>
        </p:spPr>
        <p:txBody>
          <a:bodyPr/>
          <a:lstStyle/>
          <a:p>
            <a:pPr algn="l">
              <a:defRPr/>
            </a:pPr>
            <a:endParaRPr lang="en-GB" dirty="0"/>
          </a:p>
        </p:txBody>
      </p:sp>
    </p:spTree>
    <p:extLst>
      <p:ext uri="{BB962C8B-B14F-4D97-AF65-F5344CB8AC3E}">
        <p14:creationId xmlns:p14="http://schemas.microsoft.com/office/powerpoint/2010/main" val="4183066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sz="3600" smtClean="0">
                <a:solidFill>
                  <a:srgbClr val="0070C0"/>
                </a:solidFill>
              </a:rPr>
              <a:t>Rehabilitative staff </a:t>
            </a:r>
            <a:r>
              <a:rPr lang="en-GB" altLang="en-US" b="1" smtClean="0">
                <a:solidFill>
                  <a:srgbClr val="0070C0"/>
                </a:solidFill>
              </a:rPr>
              <a:t>know what they are trying to change</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3376895"/>
      </p:ext>
    </p:extLst>
  </p:cSld>
  <p:clrMapOvr>
    <a:masterClrMapping/>
  </p:clrMapOvr>
</p:sld>
</file>

<file path=ppt/theme/theme1.xml><?xml version="1.0" encoding="utf-8"?>
<a:theme xmlns:a="http://schemas.openxmlformats.org/drawingml/2006/main" name="Office Theme">
  <a:themeElements>
    <a:clrScheme name="HMPPS Colours">
      <a:dk1>
        <a:sysClr val="windowText" lastClr="000000"/>
      </a:dk1>
      <a:lt1>
        <a:sysClr val="window" lastClr="FFFFFF"/>
      </a:lt1>
      <a:dk2>
        <a:srgbClr val="7F4098"/>
      </a:dk2>
      <a:lt2>
        <a:srgbClr val="E7E6E6"/>
      </a:lt2>
      <a:accent1>
        <a:srgbClr val="7F4098"/>
      </a:accent1>
      <a:accent2>
        <a:srgbClr val="D0B9DA"/>
      </a:accent2>
      <a:accent3>
        <a:srgbClr val="F3EEF6"/>
      </a:accent3>
      <a:accent4>
        <a:srgbClr val="0096D7"/>
      </a:accent4>
      <a:accent5>
        <a:srgbClr val="A3D9F0"/>
      </a:accent5>
      <a:accent6>
        <a:srgbClr val="E8F5FB"/>
      </a:accent6>
      <a:hlink>
        <a:srgbClr val="0563C1"/>
      </a:hlink>
      <a:folHlink>
        <a:srgbClr val="954F72"/>
      </a:folHlink>
    </a:clrScheme>
    <a:fontScheme name="Arial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3162_HMPPS_CAP_HMPPS-PowerPoint-Template-Standard-v1-300317 [Read-Only] [Compatibility Mode]" id="{AE8DD31F-14FC-4DA3-B317-95AB3960EEA7}" vid="{07C1D422-6496-419A-BC91-40D3670678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6-3162_HMPPS_CAP_HMPPS-PowerPoint-Template-Standard-v1-300317</Template>
  <TotalTime>78</TotalTime>
  <Words>1455</Words>
  <Application>Microsoft Office PowerPoint</Application>
  <PresentationFormat>On-screen Show (4:3)</PresentationFormat>
  <Paragraphs>166</Paragraphs>
  <Slides>11</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ＭＳ Ｐゴシック</vt:lpstr>
      <vt:lpstr>Arial</vt:lpstr>
      <vt:lpstr>Calibri</vt:lpstr>
      <vt:lpstr>Cambria</vt:lpstr>
      <vt:lpstr>Tahoma</vt:lpstr>
      <vt:lpstr>Wingdings</vt:lpstr>
      <vt:lpstr>Office Theme</vt:lpstr>
      <vt:lpstr>Rehabilitative Culture</vt:lpstr>
      <vt:lpstr>PowerPoint Presentation</vt:lpstr>
      <vt:lpstr>What is a Rehabilitative Prison</vt:lpstr>
      <vt:lpstr>How do we  create Rehabilitative Prisons</vt:lpstr>
      <vt:lpstr>How is this achieved?</vt:lpstr>
      <vt:lpstr>Procedural Justice  (or fairness of process)</vt:lpstr>
      <vt:lpstr>The Core Rehabilitative Offer A set of minimum expectations for delivery of services to all people in prison that assist their rehabilitation and safe resettlement</vt:lpstr>
      <vt:lpstr>PowerPoint Presentation</vt:lpstr>
      <vt:lpstr>Rehabilitative staff know what they are trying to change</vt:lpstr>
      <vt:lpstr>Rehabilitative Staff possess enabling attitudes and skills</vt:lpstr>
      <vt:lpstr>Conclusions</vt:lpstr>
    </vt:vector>
  </TitlesOfParts>
  <Manager>HMPPS</Manager>
  <Company>MOJ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HMPPS PowerPoint Template</dc:subject>
  <dc:creator>Williams, Terry  [HMPS]</dc:creator>
  <cp:lastModifiedBy>Williams, Terry  [HMPS]</cp:lastModifiedBy>
  <cp:revision>14</cp:revision>
  <dcterms:created xsi:type="dcterms:W3CDTF">2018-04-03T13:08:24Z</dcterms:created>
  <dcterms:modified xsi:type="dcterms:W3CDTF">2019-04-16T12:46:42Z</dcterms:modified>
</cp:coreProperties>
</file>