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86191" autoAdjust="0"/>
  </p:normalViewPr>
  <p:slideViewPr>
    <p:cSldViewPr snapToGrid="0">
      <p:cViewPr varScale="1">
        <p:scale>
          <a:sx n="116" d="100"/>
          <a:sy n="116" d="100"/>
        </p:scale>
        <p:origin x="2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6F06A3-05A4-48CD-A710-57BDDB0B598B}" type="datetimeFigureOut">
              <a:rPr lang="en-GB" smtClean="0"/>
              <a:t>25/06/2020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34DFC3-DC0A-44B8-8E3F-6075B09CC21A}" type="slidenum">
              <a:rPr lang="en-GB" smtClean="0"/>
              <a:t>‹#›</a:t>
            </a:fld>
            <a:endParaRPr lang="en-GB"/>
          </a:p>
        </p:txBody>
      </p:sp>
    </p:spTree>
    <p:extLst>
      <p:ext uri="{BB962C8B-B14F-4D97-AF65-F5344CB8AC3E}">
        <p14:creationId xmlns:p14="http://schemas.microsoft.com/office/powerpoint/2010/main" val="1115757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rotWithShape="1">
          <a:blip r:embed="rId2">
            <a:extLst>
              <a:ext uri="{28A0092B-C50C-407E-A947-70E740481C1C}">
                <a14:useLocalDpi xmlns:a14="http://schemas.microsoft.com/office/drawing/2010/main" val="0"/>
              </a:ext>
            </a:extLst>
          </a:blip>
          <a:srcRect b="29286"/>
          <a:stretch/>
        </p:blipFill>
        <p:spPr bwMode="auto">
          <a:xfrm>
            <a:off x="0" y="4433208"/>
            <a:ext cx="12192000" cy="242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a:extLst>
              <a:ext uri="{28A0092B-C50C-407E-A947-70E740481C1C}">
                <a14:useLocalDpi xmlns:a14="http://schemas.microsoft.com/office/drawing/2010/main" val="0"/>
              </a:ext>
            </a:extLst>
          </a:blip>
          <a:srcRect l="15434" t="20029"/>
          <a:stretch>
            <a:fillRect/>
          </a:stretch>
        </p:blipFill>
        <p:spPr bwMode="auto">
          <a:xfrm>
            <a:off x="541867" y="347663"/>
            <a:ext cx="3462867"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78928" y="1981200"/>
            <a:ext cx="10622849" cy="1073150"/>
          </a:xfrm>
        </p:spPr>
        <p:txBody>
          <a:bodyPr anchor="b">
            <a:normAutofit/>
          </a:bodyPr>
          <a:lstStyle>
            <a:lvl1pPr algn="l">
              <a:defRPr sz="33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78928" y="3176059"/>
            <a:ext cx="9025467" cy="520900"/>
          </a:xfrm>
        </p:spPr>
        <p:txBody>
          <a:bodyPr>
            <a:normAutofit/>
          </a:bodyPr>
          <a:lstStyle>
            <a:lvl1pPr marL="0" indent="0" algn="l">
              <a:buNone/>
              <a:defRPr sz="27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8332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8001" y="432000"/>
            <a:ext cx="11131200" cy="511174"/>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5"/>
          <p:cNvSpPr>
            <a:spLocks noGrp="1"/>
          </p:cNvSpPr>
          <p:nvPr>
            <p:ph type="sldNum" sz="quarter" idx="10"/>
          </p:nvPr>
        </p:nvSpPr>
        <p:spPr/>
        <p:txBody>
          <a:bodyPr/>
          <a:lstStyle>
            <a:lvl1pPr>
              <a:defRPr/>
            </a:lvl1pPr>
          </a:lstStyle>
          <a:p>
            <a:pPr>
              <a:defRPr/>
            </a:pPr>
            <a:fld id="{8DA62C57-F68F-4167-9CC7-0D93D0D78B03}"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29979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27999" y="1303200"/>
            <a:ext cx="5491801"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6172200" y="1303200"/>
            <a:ext cx="5488525"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5"/>
          <p:cNvSpPr>
            <a:spLocks noGrp="1"/>
          </p:cNvSpPr>
          <p:nvPr>
            <p:ph type="sldNum" sz="quarter" idx="10"/>
          </p:nvPr>
        </p:nvSpPr>
        <p:spPr/>
        <p:txBody>
          <a:bodyPr/>
          <a:lstStyle>
            <a:lvl1pPr>
              <a:defRPr/>
            </a:lvl1pPr>
          </a:lstStyle>
          <a:p>
            <a:pPr>
              <a:defRPr/>
            </a:pPr>
            <a:fld id="{59DE555A-AC9E-4839-8C44-F9B339F55923}"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126282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8C98282C-945A-4E2C-AE9D-3932FA70B035}"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94163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5E6DA35-3D48-4A0C-86DD-6EA64440ECC3}"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24166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64584" y="1"/>
            <a:ext cx="103293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0907184" y="0"/>
            <a:ext cx="1284816"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6134100"/>
            <a:ext cx="12192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527051" y="431801"/>
            <a:ext cx="1113366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30" name="Text Placeholder 2"/>
          <p:cNvSpPr>
            <a:spLocks noGrp="1"/>
          </p:cNvSpPr>
          <p:nvPr>
            <p:ph type="body" idx="1"/>
          </p:nvPr>
        </p:nvSpPr>
        <p:spPr bwMode="auto">
          <a:xfrm>
            <a:off x="527051" y="1303339"/>
            <a:ext cx="11133667"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6" name="Slide Number Placeholder 5"/>
          <p:cNvSpPr>
            <a:spLocks noGrp="1"/>
          </p:cNvSpPr>
          <p:nvPr>
            <p:ph type="sldNum" sz="quarter" idx="4"/>
          </p:nvPr>
        </p:nvSpPr>
        <p:spPr>
          <a:xfrm>
            <a:off x="527051" y="6356351"/>
            <a:ext cx="1035049" cy="365125"/>
          </a:xfrm>
          <a:prstGeom prst="rect">
            <a:avLst/>
          </a:prstGeom>
        </p:spPr>
        <p:txBody>
          <a:bodyPr vert="horz" lIns="91440" tIns="45720" rIns="91440" bIns="45720" rtlCol="0" anchor="ctr"/>
          <a:lstStyle>
            <a:lvl1pPr algn="l" eaLnBrk="1" fontAlgn="auto" hangingPunct="1">
              <a:spcBef>
                <a:spcPts val="0"/>
              </a:spcBef>
              <a:spcAft>
                <a:spcPts val="0"/>
              </a:spcAft>
              <a:defRPr sz="1200" b="1" smtClean="0">
                <a:solidFill>
                  <a:schemeClr val="bg1"/>
                </a:solidFill>
                <a:latin typeface="+mn-lt"/>
              </a:defRPr>
            </a:lvl1pPr>
          </a:lstStyle>
          <a:p>
            <a:pPr>
              <a:defRPr/>
            </a:pPr>
            <a:fld id="{80580D15-CBB2-41DA-89FD-8E9F66504B2F}"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4131983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p:titleStyle>
    <p:body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OVID19.Regimes&amp;OpsGuidance@justice.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Checklist for Establishments</a:t>
            </a:r>
            <a:endParaRPr lang="en-GB" dirty="0"/>
          </a:p>
        </p:txBody>
      </p:sp>
      <p:sp>
        <p:nvSpPr>
          <p:cNvPr id="3" name="Content Placeholder 2"/>
          <p:cNvSpPr>
            <a:spLocks noGrp="1"/>
          </p:cNvSpPr>
          <p:nvPr>
            <p:ph idx="1"/>
          </p:nvPr>
        </p:nvSpPr>
        <p:spPr>
          <a:xfrm>
            <a:off x="525534" y="1053957"/>
            <a:ext cx="11133667" cy="4586287"/>
          </a:xfrm>
        </p:spPr>
        <p:txBody>
          <a:bodyPr/>
          <a:lstStyle/>
          <a:p>
            <a:r>
              <a:rPr lang="en-GB" sz="1600" dirty="0" smtClean="0"/>
              <a:t>Review the “Working Safely” document and ensure that in line with the guidance and underpinning Safe Operating Procedures (SOPs) published online that your establishment is prepared for regime change and new activities in all areas. Establish your resources to communicate, engage and deliver the RRMP planning.</a:t>
            </a:r>
          </a:p>
          <a:p>
            <a:r>
              <a:rPr lang="en-GB" sz="1600" dirty="0" smtClean="0"/>
              <a:t>On receipt of the EDMs complete </a:t>
            </a:r>
            <a:r>
              <a:rPr lang="en-GB" sz="1600" dirty="0"/>
              <a:t>a Recovery Regime Management Plan (RRMP</a:t>
            </a:r>
            <a:r>
              <a:rPr lang="en-GB" sz="1600" dirty="0" smtClean="0"/>
              <a:t>) following the attached guidance.  This will include establishing the resources to deliver your new Stage 3 regime, and the operating procedures to deliver this.</a:t>
            </a:r>
            <a:r>
              <a:rPr lang="en-GB" sz="1600" dirty="0"/>
              <a:t> Prisons will determine locally their priorities and apportion resources and regime time according to these local priorities.  This regime stage does not expect to see a significant reopening of the regime but a careful and controlled </a:t>
            </a:r>
            <a:r>
              <a:rPr lang="en-GB" sz="1600" dirty="0" smtClean="0"/>
              <a:t>transition, this can include a staged roll out of the EDMs in a planned way over 4-6 weeks. EDMs are likely to be released in two groups.</a:t>
            </a:r>
          </a:p>
          <a:p>
            <a:r>
              <a:rPr lang="en-GB" sz="1600" dirty="0" smtClean="0"/>
              <a:t>Conduct an Equality Analysis of your regime, consider any reasonable adjustments you may need to make.</a:t>
            </a:r>
            <a:endParaRPr lang="en-GB" sz="1600" dirty="0"/>
          </a:p>
          <a:p>
            <a:r>
              <a:rPr lang="en-GB" sz="1600" dirty="0" smtClean="0"/>
              <a:t>Complete and submit your plans to your Prison </a:t>
            </a:r>
            <a:r>
              <a:rPr lang="en-GB" sz="1600" dirty="0"/>
              <a:t>Group Director (PGD) for Readiness </a:t>
            </a:r>
            <a:r>
              <a:rPr lang="en-GB" sz="1600" dirty="0" smtClean="0"/>
              <a:t>Assessment completing the checklist provided. </a:t>
            </a:r>
            <a:r>
              <a:rPr lang="en-GB" sz="1600" dirty="0"/>
              <a:t>PGDs will assure themselves that the RRMP is complete, has been communicated effectively and that the conditions for recovery are in place. </a:t>
            </a:r>
            <a:endParaRPr lang="en-GB" sz="1600" dirty="0" smtClean="0"/>
          </a:p>
          <a:p>
            <a:r>
              <a:rPr lang="en-GB" sz="1600" dirty="0" smtClean="0"/>
              <a:t>PGD’s </a:t>
            </a:r>
            <a:r>
              <a:rPr lang="en-GB" sz="1600" dirty="0"/>
              <a:t>will </a:t>
            </a:r>
            <a:r>
              <a:rPr lang="en-GB" sz="1600" dirty="0" smtClean="0"/>
              <a:t>seek the support of their Executive Director for the </a:t>
            </a:r>
            <a:r>
              <a:rPr lang="en-GB" sz="1600" dirty="0"/>
              <a:t>Readiness Assessment to </a:t>
            </a:r>
            <a:r>
              <a:rPr lang="en-GB" sz="1600" dirty="0" smtClean="0"/>
              <a:t>proceed to Gold </a:t>
            </a:r>
            <a:r>
              <a:rPr lang="en-GB" sz="1600" dirty="0"/>
              <a:t>where </a:t>
            </a:r>
            <a:r>
              <a:rPr lang="en-GB" sz="1600" dirty="0" smtClean="0"/>
              <a:t>a </a:t>
            </a:r>
            <a:r>
              <a:rPr lang="en-GB" sz="1600" dirty="0"/>
              <a:t>Go/No Go </a:t>
            </a:r>
            <a:r>
              <a:rPr lang="en-GB" sz="1600" dirty="0" smtClean="0"/>
              <a:t>decision of </a:t>
            </a:r>
            <a:r>
              <a:rPr lang="en-GB" sz="1600" dirty="0"/>
              <a:t>an establishments readiness </a:t>
            </a:r>
            <a:r>
              <a:rPr lang="en-GB" sz="1600" dirty="0" smtClean="0"/>
              <a:t>to proceed will be completed.</a:t>
            </a:r>
            <a:endParaRPr lang="en-GB" sz="1600" dirty="0"/>
          </a:p>
          <a:p>
            <a:r>
              <a:rPr lang="en-GB" sz="1600" smtClean="0"/>
              <a:t>Regime </a:t>
            </a:r>
            <a:r>
              <a:rPr lang="en-GB" sz="1600" dirty="0"/>
              <a:t>management plan guidance and support can be obtained from </a:t>
            </a:r>
            <a:r>
              <a:rPr lang="en-GB" sz="1600" u="sng" dirty="0">
                <a:hlinkClick r:id="rId2"/>
              </a:rPr>
              <a:t>COVID19.Regimes&amp;OpsGuidance@justice.gov.uk</a:t>
            </a:r>
            <a:endParaRPr lang="en-GB" sz="1600" dirty="0"/>
          </a:p>
          <a:p>
            <a:pPr marL="457200" indent="-457200">
              <a:buFont typeface="+mj-lt"/>
              <a:buAutoNum type="arabicPeriod"/>
            </a:pPr>
            <a:endParaRPr lang="en-GB" sz="1600" dirty="0"/>
          </a:p>
        </p:txBody>
      </p:sp>
      <p:sp>
        <p:nvSpPr>
          <p:cNvPr id="4" name="Slide Number Placeholder 3"/>
          <p:cNvSpPr>
            <a:spLocks noGrp="1"/>
          </p:cNvSpPr>
          <p:nvPr>
            <p:ph type="sldNum" sz="quarter" idx="10"/>
          </p:nvPr>
        </p:nvSpPr>
        <p:spPr/>
        <p:txBody>
          <a:bodyPr/>
          <a:lstStyle/>
          <a:p>
            <a:pPr>
              <a:defRPr/>
            </a:pPr>
            <a:fld id="{8DA62C57-F68F-4167-9CC7-0D93D0D78B03}" type="slidenum">
              <a:rPr lang="en-GB" smtClean="0">
                <a:solidFill>
                  <a:prstClr val="white"/>
                </a:solidFill>
              </a:rPr>
              <a:pPr>
                <a:defRPr/>
              </a:pPr>
              <a:t>1</a:t>
            </a:fld>
            <a:endParaRPr lang="en-GB">
              <a:solidFill>
                <a:prstClr val="white"/>
              </a:solidFill>
            </a:endParaRPr>
          </a:p>
        </p:txBody>
      </p:sp>
    </p:spTree>
    <p:extLst>
      <p:ext uri="{BB962C8B-B14F-4D97-AF65-F5344CB8AC3E}">
        <p14:creationId xmlns:p14="http://schemas.microsoft.com/office/powerpoint/2010/main" val="170377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Map for Establishments</a:t>
            </a:r>
            <a:endParaRPr lang="en-GB" dirty="0"/>
          </a:p>
        </p:txBody>
      </p:sp>
      <p:sp>
        <p:nvSpPr>
          <p:cNvPr id="4" name="Slide Number Placeholder 3"/>
          <p:cNvSpPr>
            <a:spLocks noGrp="1"/>
          </p:cNvSpPr>
          <p:nvPr>
            <p:ph type="sldNum" sz="quarter" idx="10"/>
          </p:nvPr>
        </p:nvSpPr>
        <p:spPr/>
        <p:txBody>
          <a:bodyPr/>
          <a:lstStyle/>
          <a:p>
            <a:pPr>
              <a:defRPr/>
            </a:pPr>
            <a:fld id="{8DA62C57-F68F-4167-9CC7-0D93D0D78B03}" type="slidenum">
              <a:rPr lang="en-GB" smtClean="0">
                <a:solidFill>
                  <a:prstClr val="white"/>
                </a:solidFill>
              </a:rPr>
              <a:pPr>
                <a:defRPr/>
              </a:pPr>
              <a:t>2</a:t>
            </a:fld>
            <a:endParaRPr lang="en-GB">
              <a:solidFill>
                <a:prstClr val="white"/>
              </a:solidFill>
            </a:endParaRPr>
          </a:p>
        </p:txBody>
      </p:sp>
      <p:sp>
        <p:nvSpPr>
          <p:cNvPr id="12" name="Rectangle 11"/>
          <p:cNvSpPr/>
          <p:nvPr/>
        </p:nvSpPr>
        <p:spPr>
          <a:xfrm>
            <a:off x="283950" y="2125364"/>
            <a:ext cx="1882601" cy="84437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RRMP Guidance Released</a:t>
            </a:r>
            <a:endParaRPr lang="en-GB" dirty="0"/>
          </a:p>
        </p:txBody>
      </p:sp>
      <p:sp>
        <p:nvSpPr>
          <p:cNvPr id="45" name="Rectangle 44"/>
          <p:cNvSpPr/>
          <p:nvPr/>
        </p:nvSpPr>
        <p:spPr>
          <a:xfrm>
            <a:off x="7673631" y="1071870"/>
            <a:ext cx="4225839" cy="84437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EDM Group 2 </a:t>
            </a:r>
            <a:endParaRPr lang="en-GB" dirty="0"/>
          </a:p>
        </p:txBody>
      </p:sp>
      <p:sp>
        <p:nvSpPr>
          <p:cNvPr id="46" name="Rectangle 45"/>
          <p:cNvSpPr/>
          <p:nvPr/>
        </p:nvSpPr>
        <p:spPr>
          <a:xfrm>
            <a:off x="2345768" y="1071870"/>
            <a:ext cx="5167140" cy="84437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EDM Group1 </a:t>
            </a:r>
            <a:endParaRPr lang="en-GB" dirty="0"/>
          </a:p>
        </p:txBody>
      </p:sp>
      <p:sp>
        <p:nvSpPr>
          <p:cNvPr id="47" name="Rectangle 46"/>
          <p:cNvSpPr/>
          <p:nvPr/>
        </p:nvSpPr>
        <p:spPr>
          <a:xfrm>
            <a:off x="283950" y="1062680"/>
            <a:ext cx="1882601" cy="84437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Stage 3 Recovery Gateway Open</a:t>
            </a:r>
            <a:endParaRPr lang="en-GB" dirty="0"/>
          </a:p>
        </p:txBody>
      </p:sp>
      <p:sp>
        <p:nvSpPr>
          <p:cNvPr id="48" name="Rectangle 47"/>
          <p:cNvSpPr/>
          <p:nvPr/>
        </p:nvSpPr>
        <p:spPr>
          <a:xfrm>
            <a:off x="2345768" y="2113009"/>
            <a:ext cx="1184231" cy="84437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Complete RRMP</a:t>
            </a:r>
            <a:endParaRPr lang="en-GB" dirty="0"/>
          </a:p>
        </p:txBody>
      </p:sp>
      <p:sp>
        <p:nvSpPr>
          <p:cNvPr id="49" name="Rectangle 48"/>
          <p:cNvSpPr/>
          <p:nvPr/>
        </p:nvSpPr>
        <p:spPr>
          <a:xfrm>
            <a:off x="3709216" y="2125364"/>
            <a:ext cx="1439604" cy="84437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Readiness Assessment</a:t>
            </a:r>
            <a:endParaRPr lang="en-GB" dirty="0"/>
          </a:p>
        </p:txBody>
      </p:sp>
      <p:sp>
        <p:nvSpPr>
          <p:cNvPr id="50" name="Oval 49"/>
          <p:cNvSpPr/>
          <p:nvPr/>
        </p:nvSpPr>
        <p:spPr>
          <a:xfrm>
            <a:off x="5340306" y="2187147"/>
            <a:ext cx="782595" cy="72081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t>Ready</a:t>
            </a:r>
            <a:endParaRPr lang="en-GB" sz="1000" dirty="0"/>
          </a:p>
        </p:txBody>
      </p:sp>
      <p:sp>
        <p:nvSpPr>
          <p:cNvPr id="51" name="Oval 50"/>
          <p:cNvSpPr/>
          <p:nvPr/>
        </p:nvSpPr>
        <p:spPr>
          <a:xfrm>
            <a:off x="4366225" y="3265359"/>
            <a:ext cx="782595" cy="7208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t>Not Ready</a:t>
            </a:r>
            <a:endParaRPr lang="en-GB" sz="1000" dirty="0"/>
          </a:p>
        </p:txBody>
      </p:sp>
      <p:sp>
        <p:nvSpPr>
          <p:cNvPr id="52" name="Rectangle 51"/>
          <p:cNvSpPr/>
          <p:nvPr/>
        </p:nvSpPr>
        <p:spPr>
          <a:xfrm>
            <a:off x="6328677" y="2129487"/>
            <a:ext cx="1184231" cy="84437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Launch Group1</a:t>
            </a:r>
            <a:endParaRPr lang="en-GB" dirty="0"/>
          </a:p>
        </p:txBody>
      </p:sp>
      <p:sp>
        <p:nvSpPr>
          <p:cNvPr id="53" name="Rectangle 52"/>
          <p:cNvSpPr/>
          <p:nvPr/>
        </p:nvSpPr>
        <p:spPr>
          <a:xfrm>
            <a:off x="7712548" y="2125364"/>
            <a:ext cx="1184231" cy="84437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Update RRMP</a:t>
            </a:r>
            <a:endParaRPr lang="en-GB" dirty="0"/>
          </a:p>
        </p:txBody>
      </p:sp>
      <p:sp>
        <p:nvSpPr>
          <p:cNvPr id="54" name="Rectangle 53"/>
          <p:cNvSpPr/>
          <p:nvPr/>
        </p:nvSpPr>
        <p:spPr>
          <a:xfrm>
            <a:off x="9096419" y="2120638"/>
            <a:ext cx="1439604" cy="84437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Review Readiness Assessment</a:t>
            </a:r>
            <a:endParaRPr lang="en-GB" dirty="0"/>
          </a:p>
        </p:txBody>
      </p:sp>
      <p:sp>
        <p:nvSpPr>
          <p:cNvPr id="55" name="Rectangle 54"/>
          <p:cNvSpPr/>
          <p:nvPr/>
        </p:nvSpPr>
        <p:spPr>
          <a:xfrm>
            <a:off x="10715240" y="2120638"/>
            <a:ext cx="1184231" cy="84437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Launch Group 2</a:t>
            </a:r>
            <a:endParaRPr lang="en-GB" dirty="0"/>
          </a:p>
        </p:txBody>
      </p:sp>
      <p:sp>
        <p:nvSpPr>
          <p:cNvPr id="61" name="Rectangle 60"/>
          <p:cNvSpPr/>
          <p:nvPr/>
        </p:nvSpPr>
        <p:spPr>
          <a:xfrm>
            <a:off x="6328677" y="3203948"/>
            <a:ext cx="1184231" cy="84437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Await  Group 2</a:t>
            </a:r>
            <a:endParaRPr lang="en-GB" dirty="0"/>
          </a:p>
        </p:txBody>
      </p:sp>
      <p:sp>
        <p:nvSpPr>
          <p:cNvPr id="62" name="Rectangle 61"/>
          <p:cNvSpPr/>
          <p:nvPr/>
        </p:nvSpPr>
        <p:spPr>
          <a:xfrm>
            <a:off x="7712548" y="3198003"/>
            <a:ext cx="1184231" cy="84437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Complete RRMP</a:t>
            </a:r>
            <a:endParaRPr lang="en-GB" dirty="0"/>
          </a:p>
        </p:txBody>
      </p:sp>
      <p:sp>
        <p:nvSpPr>
          <p:cNvPr id="63" name="Rectangle 62"/>
          <p:cNvSpPr/>
          <p:nvPr/>
        </p:nvSpPr>
        <p:spPr>
          <a:xfrm>
            <a:off x="9096419" y="3191663"/>
            <a:ext cx="1439604" cy="84437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Readiness Assessment</a:t>
            </a:r>
            <a:endParaRPr lang="en-GB" dirty="0"/>
          </a:p>
        </p:txBody>
      </p:sp>
      <p:sp>
        <p:nvSpPr>
          <p:cNvPr id="64" name="Oval 63"/>
          <p:cNvSpPr/>
          <p:nvPr/>
        </p:nvSpPr>
        <p:spPr>
          <a:xfrm>
            <a:off x="10916057" y="3253446"/>
            <a:ext cx="782595" cy="72081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t>Ready</a:t>
            </a:r>
            <a:endParaRPr lang="en-GB" sz="1000" dirty="0"/>
          </a:p>
        </p:txBody>
      </p:sp>
      <p:sp>
        <p:nvSpPr>
          <p:cNvPr id="65" name="Oval 64"/>
          <p:cNvSpPr/>
          <p:nvPr/>
        </p:nvSpPr>
        <p:spPr>
          <a:xfrm>
            <a:off x="9932645" y="4605113"/>
            <a:ext cx="782595" cy="7208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t>Not Ready</a:t>
            </a:r>
            <a:endParaRPr lang="en-GB" sz="1000" dirty="0"/>
          </a:p>
        </p:txBody>
      </p:sp>
      <p:cxnSp>
        <p:nvCxnSpPr>
          <p:cNvPr id="69" name="Straight Arrow Connector 68"/>
          <p:cNvCxnSpPr>
            <a:endCxn id="51" idx="0"/>
          </p:cNvCxnSpPr>
          <p:nvPr/>
        </p:nvCxnSpPr>
        <p:spPr>
          <a:xfrm>
            <a:off x="4757522" y="2957387"/>
            <a:ext cx="1" cy="307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49" idx="3"/>
            <a:endCxn id="50" idx="2"/>
          </p:cNvCxnSpPr>
          <p:nvPr/>
        </p:nvCxnSpPr>
        <p:spPr>
          <a:xfrm>
            <a:off x="5148820" y="2547553"/>
            <a:ext cx="1914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51" idx="6"/>
            <a:endCxn id="61" idx="1"/>
          </p:cNvCxnSpPr>
          <p:nvPr/>
        </p:nvCxnSpPr>
        <p:spPr>
          <a:xfrm>
            <a:off x="5148820" y="3625765"/>
            <a:ext cx="1179857" cy="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8504303" y="4543330"/>
            <a:ext cx="1184231" cy="84437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Review Status</a:t>
            </a:r>
            <a:endParaRPr lang="en-GB" dirty="0"/>
          </a:p>
        </p:txBody>
      </p:sp>
      <p:cxnSp>
        <p:nvCxnSpPr>
          <p:cNvPr id="79" name="Straight Arrow Connector 78"/>
          <p:cNvCxnSpPr>
            <a:endCxn id="65" idx="0"/>
          </p:cNvCxnSpPr>
          <p:nvPr/>
        </p:nvCxnSpPr>
        <p:spPr>
          <a:xfrm>
            <a:off x="10323942" y="4048326"/>
            <a:ext cx="1" cy="556787"/>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65" idx="2"/>
            <a:endCxn id="77" idx="3"/>
          </p:cNvCxnSpPr>
          <p:nvPr/>
        </p:nvCxnSpPr>
        <p:spPr>
          <a:xfrm flipH="1">
            <a:off x="9688534" y="4965519"/>
            <a:ext cx="244111" cy="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77" idx="0"/>
          </p:cNvCxnSpPr>
          <p:nvPr/>
        </p:nvCxnSpPr>
        <p:spPr>
          <a:xfrm flipH="1" flipV="1">
            <a:off x="9096418" y="4048326"/>
            <a:ext cx="1" cy="495004"/>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63" idx="3"/>
            <a:endCxn id="64" idx="2"/>
          </p:cNvCxnSpPr>
          <p:nvPr/>
        </p:nvCxnSpPr>
        <p:spPr>
          <a:xfrm>
            <a:off x="10536023" y="3613852"/>
            <a:ext cx="380034" cy="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64" idx="0"/>
            <a:endCxn id="55" idx="2"/>
          </p:cNvCxnSpPr>
          <p:nvPr/>
        </p:nvCxnSpPr>
        <p:spPr>
          <a:xfrm flipV="1">
            <a:off x="11307355" y="2965016"/>
            <a:ext cx="1" cy="288430"/>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50" idx="6"/>
            <a:endCxn id="52" idx="1"/>
          </p:cNvCxnSpPr>
          <p:nvPr/>
        </p:nvCxnSpPr>
        <p:spPr>
          <a:xfrm>
            <a:off x="6122901" y="2547553"/>
            <a:ext cx="205776" cy="41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54" idx="3"/>
            <a:endCxn id="55" idx="1"/>
          </p:cNvCxnSpPr>
          <p:nvPr/>
        </p:nvCxnSpPr>
        <p:spPr>
          <a:xfrm>
            <a:off x="10536023" y="2542827"/>
            <a:ext cx="179217"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53" idx="3"/>
            <a:endCxn id="54" idx="1"/>
          </p:cNvCxnSpPr>
          <p:nvPr/>
        </p:nvCxnSpPr>
        <p:spPr>
          <a:xfrm flipV="1">
            <a:off x="8896779" y="2542827"/>
            <a:ext cx="199640" cy="4726"/>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52" idx="3"/>
            <a:endCxn id="53" idx="1"/>
          </p:cNvCxnSpPr>
          <p:nvPr/>
        </p:nvCxnSpPr>
        <p:spPr>
          <a:xfrm flipV="1">
            <a:off x="7512908" y="2547553"/>
            <a:ext cx="199640" cy="412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3529999" y="2547553"/>
            <a:ext cx="1914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flipV="1">
            <a:off x="7534554" y="3629151"/>
            <a:ext cx="199640" cy="634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flipV="1">
            <a:off x="8896779" y="3588692"/>
            <a:ext cx="199640" cy="634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274233" y="4326719"/>
            <a:ext cx="5848668" cy="1754326"/>
          </a:xfrm>
          <a:prstGeom prst="rect">
            <a:avLst/>
          </a:prstGeom>
          <a:noFill/>
          <a:ln>
            <a:solidFill>
              <a:schemeClr val="accent1">
                <a:shade val="50000"/>
              </a:schemeClr>
            </a:solidFill>
          </a:ln>
        </p:spPr>
        <p:txBody>
          <a:bodyPr wrap="square" rtlCol="0">
            <a:spAutoFit/>
          </a:bodyPr>
          <a:lstStyle/>
          <a:p>
            <a:pPr marL="285750" indent="-285750">
              <a:buFontTx/>
              <a:buChar char="-"/>
            </a:pPr>
            <a:r>
              <a:rPr lang="en-GB" dirty="0" smtClean="0"/>
              <a:t>Where establishments have not submitted their Readiness Assessment by the time EDM Group 2 is released, they should join the blue stream.</a:t>
            </a:r>
          </a:p>
          <a:p>
            <a:pPr marL="285750" indent="-285750">
              <a:buFontTx/>
              <a:buChar char="-"/>
            </a:pPr>
            <a:r>
              <a:rPr lang="en-GB" dirty="0" smtClean="0"/>
              <a:t>Establishments may be required to return to earlier Regime Stages</a:t>
            </a:r>
            <a:r>
              <a:rPr lang="en-GB" dirty="0"/>
              <a:t> </a:t>
            </a:r>
            <a:r>
              <a:rPr lang="en-GB" dirty="0" smtClean="0"/>
              <a:t>following an Outbreak in consultation with Silver(PGD) and Gold Commanders.</a:t>
            </a:r>
            <a:endParaRPr lang="en-GB" dirty="0"/>
          </a:p>
        </p:txBody>
      </p:sp>
    </p:spTree>
    <p:extLst>
      <p:ext uri="{BB962C8B-B14F-4D97-AF65-F5344CB8AC3E}">
        <p14:creationId xmlns:p14="http://schemas.microsoft.com/office/powerpoint/2010/main" val="1826550888"/>
      </p:ext>
    </p:extLst>
  </p:cSld>
  <p:clrMapOvr>
    <a:masterClrMapping/>
  </p:clrMapOvr>
</p:sld>
</file>

<file path=ppt/theme/theme1.xml><?xml version="1.0" encoding="utf-8"?>
<a:theme xmlns:a="http://schemas.openxmlformats.org/drawingml/2006/main" name="1_Office Theme">
  <a:themeElements>
    <a:clrScheme name="HMPPS Colours">
      <a:dk1>
        <a:sysClr val="windowText" lastClr="000000"/>
      </a:dk1>
      <a:lt1>
        <a:sysClr val="window" lastClr="FFFFFF"/>
      </a:lt1>
      <a:dk2>
        <a:srgbClr val="7F4098"/>
      </a:dk2>
      <a:lt2>
        <a:srgbClr val="E7E6E6"/>
      </a:lt2>
      <a:accent1>
        <a:srgbClr val="7F4098"/>
      </a:accent1>
      <a:accent2>
        <a:srgbClr val="D0B9DA"/>
      </a:accent2>
      <a:accent3>
        <a:srgbClr val="F3EE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329162D-B8E6-4C67-889A-11B61790BDAE}" vid="{4B8DA0D7-C7EE-4848-9B10-395542E678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365</Words>
  <Application>Microsoft Office PowerPoint</Application>
  <PresentationFormat>Widescreen</PresentationFormat>
  <Paragraphs>30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Process Checklist for Establishments</vt:lpstr>
      <vt:lpstr>Process Map for Establishments</vt:lpstr>
    </vt:vector>
  </TitlesOfParts>
  <Company>MOJ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 High Level Process Map</dc:title>
  <dc:creator>Harrison, Michael [HMPS]</dc:creator>
  <cp:lastModifiedBy>Harrison, Michael [HMPS]</cp:lastModifiedBy>
  <cp:revision>17</cp:revision>
  <dcterms:created xsi:type="dcterms:W3CDTF">2020-06-05T15:47:30Z</dcterms:created>
  <dcterms:modified xsi:type="dcterms:W3CDTF">2020-06-25T16:16:48Z</dcterms:modified>
</cp:coreProperties>
</file>